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313" r:id="rId2"/>
    <p:sldId id="312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3" r:id="rId12"/>
    <p:sldId id="324" r:id="rId13"/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325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2FE"/>
    <a:srgbClr val="F9F9F9"/>
    <a:srgbClr val="F4F5F5"/>
    <a:srgbClr val="FB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5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0053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4865E-6086-ED55-0EE4-0364A6481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8097A-3F4E-3C56-E9A6-844D9310A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BE415B-A6E4-A3C6-9B0A-81A51B8CE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349EE-CE19-6E33-3D88-C4BB020E6C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60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D2218-646A-5FF6-8034-046B1CC87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24E833-A782-ECBE-1A50-F7906F6FE4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C9921B-337C-0DBD-4329-3555802FE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CE94A-0F7C-3D8E-10B7-46EE96111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85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C84DA-6BB2-F837-DD53-C63898BD0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40B0E-93F1-73B1-6E13-23BA0A444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0201BD-DB68-B557-711D-B422F103A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C8A76-9A95-AACF-6EDF-DBED57B30F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01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69286-B50A-B6F9-CC95-68941BD2B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BB740-4CD4-B11A-A53D-C297130EBA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E0798-CB0C-FD31-A3C2-BF57C73DC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AF5AC-A9CC-5D56-0B5F-564A574354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550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5342E-79D2-7D19-45AA-8821F530A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858030-AE6A-E49B-B1A4-45991C052C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27192E-566D-1E2C-A808-C1032346F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6268F-547C-CBBC-CB1C-997C8CB5A8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03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1C6B4-0135-B488-DA2D-011D36638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7D5A5-8B27-6AB7-AC1D-02BE3970C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6D98F1-6FE1-123C-6076-8BD0E537D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EAEDE-E75B-DFC3-5D62-4FF00EE5DF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652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CCF9A-BBCC-D5D3-0396-999CC9AB7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3487B7-4628-288A-A6F6-DFA7C68A60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00FE8B-7A15-4E10-1280-563CFE47B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7045B-8383-0145-2A12-4A90D5A115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514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CA2DB-77DA-8647-0CBE-B6A9F9E2E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756E2-451D-B8A6-C405-C236964C67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A293F8-05AC-9341-B2E6-0A0E39CEB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0A0F0-139A-39A5-0868-9E50FDE62B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614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92E65-7E1E-6FF4-32BD-F96CBF2A1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EDDE50-F0B1-0AD1-FD69-918562D277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ADDE9-ACB9-7FCB-5754-1E8A67FE1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1F007-C8FB-570F-7B1B-F32E39570F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784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A87E0-23E8-224D-EA8C-6A46BA96A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C08B1D-9530-5E3F-BD2E-6D0BCA2B88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BF1041-C9C2-DE4A-885C-FAEDDC487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AE829-3A1B-9A8D-F657-4DB31E65E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891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6CAED-C988-B3E7-0D23-E11435DDF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0E041-77E9-86F5-936B-8E1D808880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26900-90F7-066C-54FD-65D3FA5412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B93D5-57E1-635B-D7A0-03D05F9AF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807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AF238-357E-6844-3F66-574F973E4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7B0273-8AA4-1F47-515B-34707DCDD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33DC6C-C450-329E-53A6-B12290210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81CC9-BB64-36EB-1FDF-F5F390F98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33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31D48-EDD1-8C6D-0958-8B576BD86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3D6B11-6E03-6428-8209-A7A9BFE8B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EE8D67-7AE7-2497-6B85-1B046DF5C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58CA4-E534-A221-CBEB-24FC75629A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237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1C46A-ADA0-2386-2880-C3C3495B5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F0E43E-A9A4-91F2-9B63-980194D7A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3F33B7-7C0F-5870-AB0F-9AE12B299D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53B92-A4F7-13EF-CFE2-105135E58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4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02B01-7AE6-F319-D011-30A99506F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26FF50-2455-298F-33BB-315C8ED5A6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1652E7-F94C-A7EE-04A8-B9C5F4173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57CD3-2FEA-96F1-0692-A9F25CC43D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126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C1D78-0057-9F41-1002-CCEFA2899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2FF774-26BE-0CE6-4447-9CF7F357C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0C56A-36BA-743C-26ED-6C5050A71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3F7E5-26A4-7E24-ED03-506B8A5A83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51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A2624-B31F-7CB5-8A1E-AE29D14ED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2A5BDE-0B1E-D832-B45B-D71C516A44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807511-C779-30D8-44DA-F1DBEE566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57E4B-21FF-25BF-189C-5FD0E85F1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50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3F834-C1AE-387D-B17D-BAE277560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D69AFA-768E-E8DE-0607-3319081AD0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C561B9-BA73-24E7-8196-4F0D6BDDE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148E8-FD52-1E3C-7321-B338A8EAA0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39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33C0D-58F4-A91B-6DA5-D4FD75611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312192-9B24-B35A-887D-67773D96C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AFFF61-CE7A-6228-AC46-45B5B4B22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588F7-2DA8-26DA-71D8-AC8E18855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77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exels.com/it-it/foto/bersaglio-centro-dardo-destinazione-226567/" TargetMode="Externa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iqsels.com/es/search?q=objetivo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p-67197/?no_redirect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ivereinmodonaturale.com/2019/08/non-e-solo-il-timerosal-che-rende-i-vaccini-pericolosi.html" TargetMode="External"/><Relationship Id="rId3" Type="http://schemas.openxmlformats.org/officeDocument/2006/relationships/image" Target="../media/image31.bin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www.decoracaoacoracao.blog.br/2024/04/a-enorme-onda-de-energias-do-eclipse.html" TargetMode="External"/><Relationship Id="rId4" Type="http://schemas.openxmlformats.org/officeDocument/2006/relationships/image" Target="../media/image32.jpg"/><Relationship Id="rId9" Type="http://schemas.openxmlformats.org/officeDocument/2006/relationships/hyperlink" Target="https://creativecommons.org/licenses/by-nd/3.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exels.com/fr-fr/photo/aide-aider-communication-contact-33999/" TargetMode="External"/><Relationship Id="rId5" Type="http://schemas.openxmlformats.org/officeDocument/2006/relationships/image" Target="../media/image36.jpg"/><Relationship Id="rId4" Type="http://schemas.openxmlformats.org/officeDocument/2006/relationships/image" Target="../media/image3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iimpacts.org/category/blog/page/3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12" Type="http://schemas.openxmlformats.org/officeDocument/2006/relationships/hyperlink" Target="https://creativecommons.org/licenses/by-nc-sa/3.0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cuentocolectivo.com/el-concienzudo-psicoanalisis/" TargetMode="External"/><Relationship Id="rId11" Type="http://schemas.openxmlformats.org/officeDocument/2006/relationships/hyperlink" Target="https://creativecommons.org/licenses/by-nc/3.0/" TargetMode="External"/><Relationship Id="rId5" Type="http://schemas.openxmlformats.org/officeDocument/2006/relationships/image" Target="../media/image40.jpg"/><Relationship Id="rId10" Type="http://schemas.openxmlformats.org/officeDocument/2006/relationships/image" Target="../media/image44.svg"/><Relationship Id="rId4" Type="http://schemas.openxmlformats.org/officeDocument/2006/relationships/hyperlink" Target="https://www.edc-online.org/it/header-pubblicazioni/vittorio-pelligra/887-it-mind-the-economy/16436-rispetto-e-diversita-la-sfida-multiculturale-delle-organizzazioni-internazionali.html" TargetMode="External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ublicdomainpictures.net/view-image.php?image=370244&amp;picture=paii-urmtori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lickr.com/photos/wiemann/1521876735/" TargetMode="External"/><Relationship Id="rId4" Type="http://schemas.openxmlformats.org/officeDocument/2006/relationships/image" Target="../media/image4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menotomymatters.com/howto/covid-libraries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en/camera-cinema-film-movie-projector-14768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r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exels.com/it-it/foto/amplificatore-analogico-attrezzatura-audio-462439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fr/photo/693979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exels.com/it-it/foto/foto-del-primo-piano-dell-orologio-3127588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ixnio.com/es/objetos/microfono-musica-grabacion-sonido-grabacion-estudio-tecnologia" TargetMode="External"/><Relationship Id="rId4" Type="http://schemas.openxmlformats.org/officeDocument/2006/relationships/image" Target="../media/image5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bin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en/shield-dynamic-innovation-223326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xhere.com/fr/photo/412063" TargetMode="External"/><Relationship Id="rId5" Type="http://schemas.openxmlformats.org/officeDocument/2006/relationships/image" Target="../media/image59.jpg"/><Relationship Id="rId4" Type="http://schemas.openxmlformats.org/officeDocument/2006/relationships/hyperlink" Target="https://pixnio.com/it/veicoli/automobili/formula-uno-auto-da-corsa-velocita-sport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en/library-books-knowledge-information-1147815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magodelpc.cloud/machine-learning-e-deep-learning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dgpixel.com/techblog/intelligenza-artificiale-in-azienda-scenario-tecnologie-strategia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diversamenteintelligente.wordpress.com/category/21-grammi/page/8/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bin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F177C-B82E-AA80-5E9E-37E486E2D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3B0CC4E-1EB5-42F4-B3DF-416BAC7BC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813AC6D-E668-41BB-C35F-CAB78B300562}"/>
              </a:ext>
            </a:extLst>
          </p:cNvPr>
          <p:cNvSpPr/>
          <p:nvPr/>
        </p:nvSpPr>
        <p:spPr>
          <a:xfrm>
            <a:off x="285815" y="2110085"/>
            <a:ext cx="8572500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Benvenuti!</a:t>
            </a:r>
            <a:endParaRPr lang="en-US" sz="6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A37B0DC-7CCE-3448-9FE9-6DF154DAB28D}"/>
              </a:ext>
            </a:extLst>
          </p:cNvPr>
          <p:cNvSpPr/>
          <p:nvPr/>
        </p:nvSpPr>
        <p:spPr>
          <a:xfrm>
            <a:off x="285750" y="1654131"/>
            <a:ext cx="65" cy="3636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2363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125E9D8-C81D-6EC0-2BA0-C15AC37B3D1D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C4F30B5-01A4-F389-64D9-4B3170CF335A}"/>
              </a:ext>
            </a:extLst>
          </p:cNvPr>
          <p:cNvSpPr txBox="1"/>
          <p:nvPr/>
        </p:nvSpPr>
        <p:spPr>
          <a:xfrm>
            <a:off x="7474528" y="4673084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8538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E9029-ACA1-F926-616F-744D360C3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ED7ED40B-B966-2469-BB1F-E7BDBDCE1027}"/>
              </a:ext>
            </a:extLst>
          </p:cNvPr>
          <p:cNvSpPr/>
          <p:nvPr/>
        </p:nvSpPr>
        <p:spPr>
          <a:xfrm>
            <a:off x="285750" y="285750"/>
            <a:ext cx="5102359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Caso reale di prompt engineering </a:t>
            </a:r>
            <a:endParaRPr lang="en-US" sz="2400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06A9BB5D-0953-6BAC-E1AF-A2A8DAD13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1" y="815076"/>
            <a:ext cx="4238042" cy="288485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2200A7A-3D37-DDAF-895A-B1D8FD75DF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677"/>
          <a:stretch>
            <a:fillRect/>
          </a:stretch>
        </p:blipFill>
        <p:spPr>
          <a:xfrm>
            <a:off x="177340" y="3916360"/>
            <a:ext cx="4297679" cy="98599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34D200E-AF05-63F4-6B56-8A3E20F85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4186" y="907968"/>
            <a:ext cx="3813734" cy="12561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3A95A1E-F9E7-2F7A-2D58-E4AB1FE098A8}"/>
              </a:ext>
            </a:extLst>
          </p:cNvPr>
          <p:cNvSpPr txBox="1"/>
          <p:nvPr/>
        </p:nvSpPr>
        <p:spPr>
          <a:xfrm>
            <a:off x="4944186" y="2244154"/>
            <a:ext cx="2975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… chiacchiere da Chatbot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69A0641-4AF0-AB20-77D7-7FEAD2E5D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4186" y="2570450"/>
            <a:ext cx="3165410" cy="66273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58DE57D-4637-3F80-4B1B-58480DFB3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7770" y="3324694"/>
            <a:ext cx="3950480" cy="1244672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874173-4E52-77E3-21BA-AB0DBD1E5162}"/>
              </a:ext>
            </a:extLst>
          </p:cNvPr>
          <p:cNvSpPr txBox="1"/>
          <p:nvPr/>
        </p:nvSpPr>
        <p:spPr>
          <a:xfrm>
            <a:off x="4944185" y="4710580"/>
            <a:ext cx="2975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… chiacchiere da Chatbot 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8FE40769-2490-B43E-F0E4-1C015034CE35}"/>
              </a:ext>
            </a:extLst>
          </p:cNvPr>
          <p:cNvCxnSpPr/>
          <p:nvPr/>
        </p:nvCxnSpPr>
        <p:spPr>
          <a:xfrm>
            <a:off x="4475019" y="770467"/>
            <a:ext cx="0" cy="4087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781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36F37-0530-21AE-F3BA-17FF0E773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CD892272-D9A9-EBEC-F5D4-E8A49D366D96}"/>
              </a:ext>
            </a:extLst>
          </p:cNvPr>
          <p:cNvSpPr/>
          <p:nvPr/>
        </p:nvSpPr>
        <p:spPr>
          <a:xfrm>
            <a:off x="285750" y="285750"/>
            <a:ext cx="5102359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Caso reale di prompt engineering </a:t>
            </a:r>
            <a:endParaRPr lang="en-US" sz="24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FE50422-DA84-F07E-0AB3-DBBAC16D4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98" y="3109538"/>
            <a:ext cx="4262621" cy="120550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D51EEA2-024F-9127-4EF0-184CB0D00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98" y="925898"/>
            <a:ext cx="3950480" cy="124467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266F5E8-8E40-3695-EECD-94D05C4B80FC}"/>
              </a:ext>
            </a:extLst>
          </p:cNvPr>
          <p:cNvSpPr txBox="1"/>
          <p:nvPr/>
        </p:nvSpPr>
        <p:spPr>
          <a:xfrm>
            <a:off x="285750" y="2443717"/>
            <a:ext cx="2975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… chiacchiere da Chatbot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7012F5A-A044-ECEE-852F-BCDF70443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987" y="925898"/>
            <a:ext cx="3823263" cy="189831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E218F5B-A79A-A90F-427C-FC704F5ABD63}"/>
              </a:ext>
            </a:extLst>
          </p:cNvPr>
          <p:cNvSpPr txBox="1"/>
          <p:nvPr/>
        </p:nvSpPr>
        <p:spPr>
          <a:xfrm>
            <a:off x="5125219" y="2986427"/>
            <a:ext cx="363778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Query </a:t>
            </a:r>
            <a:r>
              <a:rPr lang="it-IT" sz="10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subject</a:t>
            </a: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= tabelle del </a:t>
            </a:r>
            <a:r>
              <a:rPr lang="it-IT" sz="10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lineage</a:t>
            </a:r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Ora abbiamo tutte le regole per riscrivere un prompt più preciso ed efficiente!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F04A51B4-6E08-D887-3A13-1B4A2DD49C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109" y="3848201"/>
            <a:ext cx="1115286" cy="925898"/>
          </a:xfrm>
          <a:prstGeom prst="rect">
            <a:avLst/>
          </a:prstGeom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2E24AD43-B500-2B79-E39E-E6B6230D89BD}"/>
              </a:ext>
            </a:extLst>
          </p:cNvPr>
          <p:cNvCxnSpPr/>
          <p:nvPr/>
        </p:nvCxnSpPr>
        <p:spPr>
          <a:xfrm>
            <a:off x="4475019" y="770467"/>
            <a:ext cx="0" cy="4087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437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AB065-2008-9FE4-60E5-07E75CA5D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89B91B4B-6123-4834-09E6-806113733566}"/>
              </a:ext>
            </a:extLst>
          </p:cNvPr>
          <p:cNvSpPr/>
          <p:nvPr/>
        </p:nvSpPr>
        <p:spPr>
          <a:xfrm>
            <a:off x="285750" y="285750"/>
            <a:ext cx="5102359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Caso reale di prompt engineering </a:t>
            </a:r>
            <a:endParaRPr lang="en-US" sz="24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9FC452A-60C4-6FF4-C796-0E0429DD5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857250"/>
            <a:ext cx="3695700" cy="11247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8335A1D-821A-E0CC-5A42-D05130822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11" y="2184196"/>
            <a:ext cx="3034778" cy="233111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2EC5DA6-8CE1-7C21-E7F3-5DA6182C4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722" y="796282"/>
            <a:ext cx="2648722" cy="277582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43C00E7-B641-767B-C433-4F5A5FC14228}"/>
              </a:ext>
            </a:extLst>
          </p:cNvPr>
          <p:cNvSpPr txBox="1"/>
          <p:nvPr/>
        </p:nvSpPr>
        <p:spPr>
          <a:xfrm>
            <a:off x="5252219" y="3653540"/>
            <a:ext cx="3637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così via…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5979F628-1419-6EDD-05FE-AC6E3C118E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1722" y="3981191"/>
            <a:ext cx="2751003" cy="877823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75DD67A-7F20-BAE4-BA02-B340DE1C3640}"/>
              </a:ext>
            </a:extLst>
          </p:cNvPr>
          <p:cNvSpPr txBox="1"/>
          <p:nvPr/>
        </p:nvSpPr>
        <p:spPr>
          <a:xfrm>
            <a:off x="7385930" y="4420102"/>
            <a:ext cx="3637781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END </a:t>
            </a:r>
          </a:p>
          <a:p>
            <a:r>
              <a:rPr lang="it-IT" sz="8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(tempo totale: circa 1 ora. </a:t>
            </a:r>
          </a:p>
          <a:p>
            <a:r>
              <a:rPr lang="it-IT" sz="8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E’ rimasto del tempo per un </a:t>
            </a:r>
          </a:p>
          <a:p>
            <a:r>
              <a:rPr lang="it-IT" sz="8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caffè lungo… e altre 118 ore)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A2F15371-B2AF-5983-DB7F-F9FF88478791}"/>
              </a:ext>
            </a:extLst>
          </p:cNvPr>
          <p:cNvCxnSpPr/>
          <p:nvPr/>
        </p:nvCxnSpPr>
        <p:spPr>
          <a:xfrm>
            <a:off x="4475019" y="770467"/>
            <a:ext cx="0" cy="4087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773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18002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Supervised Fine-Tuning (SFT): concetto e differenze dal pre-training</a:t>
            </a:r>
            <a:endParaRPr lang="en-US" sz="4388" dirty="0"/>
          </a:p>
        </p:txBody>
      </p:sp>
      <p:sp>
        <p:nvSpPr>
          <p:cNvPr id="4" name="Text 1"/>
          <p:cNvSpPr/>
          <p:nvPr/>
        </p:nvSpPr>
        <p:spPr>
          <a:xfrm>
            <a:off x="285750" y="2257425"/>
            <a:ext cx="85725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36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ITS Bari – Generative AI</a:t>
            </a:r>
            <a:endParaRPr lang="en-US" sz="2363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A08FC9F-5BDF-CA29-F6F8-680BA1661380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  <p:sp>
        <p:nvSpPr>
          <p:cNvPr id="6" name="CasellaDiTesto 6">
            <a:extLst>
              <a:ext uri="{FF2B5EF4-FFF2-40B4-BE49-F238E27FC236}">
                <a16:creationId xmlns:a16="http://schemas.microsoft.com/office/drawing/2014/main" id="{85B0254C-C912-7482-7F59-8391B506E517}"/>
              </a:ext>
            </a:extLst>
          </p:cNvPr>
          <p:cNvSpPr txBox="1"/>
          <p:nvPr/>
        </p:nvSpPr>
        <p:spPr>
          <a:xfrm>
            <a:off x="7273637" y="4644509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491" y="0"/>
            <a:ext cx="9192491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6061" y="272534"/>
            <a:ext cx="391132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Obiettivi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apprendimento</a:t>
            </a:r>
            <a:endParaRPr lang="en-US" sz="2400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D23FC187-6F6D-BAC7-8CB1-2EE36401B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060" y="1254859"/>
            <a:ext cx="8602979" cy="1438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200" dirty="0"/>
              <a:t>🎯 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Introdurre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concetto di </a:t>
            </a:r>
            <a:r>
              <a:rPr kumimoji="0" lang="it-IT" altLang="it-IT" sz="125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Supervised</a:t>
            </a:r>
            <a:r>
              <a:rPr kumimoji="0" lang="it-IT" altLang="it-IT" sz="125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Fine-Tuning (SFT)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il suo ruolo nel ciclo di vita dei modelli di linguaggio.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200" dirty="0"/>
              <a:t>🎯 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Evidenziare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 differenze fondamentali tra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SFT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la fase di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-training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200" dirty="0"/>
              <a:t>🎯 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Analizzare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 principali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vantaggi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dell’approccio SFT.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200" dirty="0"/>
              <a:t>🎯 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Fornire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 concreti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applicazioni pratiche per consolidare la comprensione.</a:t>
            </a:r>
          </a:p>
        </p:txBody>
      </p:sp>
      <p:pic>
        <p:nvPicPr>
          <p:cNvPr id="19" name="Immagine 18" descr="Immagine che contiene Giochi e sport indoor, Freccette, Giochi, cerchio">
            <a:extLst>
              <a:ext uri="{FF2B5EF4-FFF2-40B4-BE49-F238E27FC236}">
                <a16:creationId xmlns:a16="http://schemas.microsoft.com/office/drawing/2014/main" id="{F47643A2-151C-4C11-8B2D-D0D228B29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140160" y="3140504"/>
            <a:ext cx="2863680" cy="14962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>
            <a:extLst>
              <a:ext uri="{FF2B5EF4-FFF2-40B4-BE49-F238E27FC236}">
                <a16:creationId xmlns:a16="http://schemas.microsoft.com/office/drawing/2014/main" id="{FE0B9C86-C316-CAB0-D45A-5E0D14E05969}"/>
              </a:ext>
            </a:extLst>
          </p:cNvPr>
          <p:cNvSpPr/>
          <p:nvPr/>
        </p:nvSpPr>
        <p:spPr>
          <a:xfrm>
            <a:off x="5246370" y="0"/>
            <a:ext cx="389763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85750" y="282315"/>
            <a:ext cx="339676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Supervised Fine-Tuning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285749" y="940831"/>
            <a:ext cx="4675717" cy="384720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 di linguaggio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pre-addestrati (come GPT-3) sono incredibilmente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potenti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 generici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Sono stati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addestrati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su una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vasta mole di dati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testuali da internet e possono svolgere una moltitudine di compiti. Tuttavia, questa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generalità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è anche un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Quando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abbiamo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bisogno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eccella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un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compito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molto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specifico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(ad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esempio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rispondere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domande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solo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dominio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medico 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legale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adotti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particolare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stile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 conversazione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pre-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addestrato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potrebbe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non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essere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sufficiente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L’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SFT (Supervised Fine-Tuning)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nasce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proprio per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colmare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divario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specializzando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rispondere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esigenze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mirate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</a:t>
            </a:r>
            <a:endParaRPr lang="en-US" sz="1250" dirty="0"/>
          </a:p>
        </p:txBody>
      </p:sp>
      <p:pic>
        <p:nvPicPr>
          <p:cNvPr id="8" name="Immagine 7" descr="Immagine che contiene arma, Tiro con l'arco, tiro con l'arco, Arco e freccia">
            <a:extLst>
              <a:ext uri="{FF2B5EF4-FFF2-40B4-BE49-F238E27FC236}">
                <a16:creationId xmlns:a16="http://schemas.microsoft.com/office/drawing/2014/main" id="{AE4AB0E0-1FFA-69FD-EBBE-713CEB638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48301" y="1803399"/>
            <a:ext cx="3085229" cy="18522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1134319"/>
            <a:ext cx="4206218" cy="4009181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22" y="1771907"/>
            <a:ext cx="3785574" cy="21343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0322" y="350011"/>
            <a:ext cx="5484422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Cos'è il Supervised Fine-Tuning (SFT)?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4663418" y="1771907"/>
            <a:ext cx="4023354" cy="2423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575" dirty="0"/>
          </a:p>
        </p:txBody>
      </p:sp>
      <p:sp>
        <p:nvSpPr>
          <p:cNvPr id="7" name="Text 3"/>
          <p:cNvSpPr/>
          <p:nvPr/>
        </p:nvSpPr>
        <p:spPr>
          <a:xfrm>
            <a:off x="4572000" y="944894"/>
            <a:ext cx="3703320" cy="348557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Supervised Fine-Tuning (SFT)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un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processo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addestramento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cui un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linguaggio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pre-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addestrato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viene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ulteriormente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addestrato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un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dataset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piccolo e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specifico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differenza del pre-training, che è non supervisionato, l'SFT è "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supervisionato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 perché forniamo al modello degli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 "corretti"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(dati etichettati) che gli insegnano come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comportarsi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400" dirty="0"/>
              <a:t>📘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come se uno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studente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ha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studiato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tutte le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materie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(pre-training)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preparasse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un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esame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specifico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studiando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solo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esercizi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mirati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(fine-tuning).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8374434-E10B-604B-9EA3-04AA8730A042}"/>
              </a:ext>
            </a:extLst>
          </p:cNvPr>
          <p:cNvSpPr/>
          <p:nvPr/>
        </p:nvSpPr>
        <p:spPr>
          <a:xfrm>
            <a:off x="4572000" y="1896533"/>
            <a:ext cx="1794933" cy="4487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8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-training</a:t>
            </a:r>
          </a:p>
          <a:p>
            <a:pPr algn="ctr"/>
            <a:r>
              <a:rPr lang="it-IT" sz="8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supervisionato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3B912CE-FA42-E88B-A37F-42A6411B5D4E}"/>
              </a:ext>
            </a:extLst>
          </p:cNvPr>
          <p:cNvSpPr/>
          <p:nvPr/>
        </p:nvSpPr>
        <p:spPr>
          <a:xfrm>
            <a:off x="6519333" y="1893094"/>
            <a:ext cx="1794933" cy="44873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8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Fine-tuning</a:t>
            </a:r>
          </a:p>
          <a:p>
            <a:pPr algn="ctr"/>
            <a:r>
              <a:rPr lang="it-IT" sz="8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Supervisionato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600" y="224474"/>
            <a:ext cx="3313408" cy="6646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esempio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semplice</a:t>
            </a:r>
            <a:br>
              <a:rPr lang="en-US" sz="2419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Classificazione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 Sentiment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228600" y="556809"/>
            <a:ext cx="65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2419" dirty="0"/>
          </a:p>
        </p:txBody>
      </p:sp>
      <p:sp>
        <p:nvSpPr>
          <p:cNvPr id="5" name="Text 2"/>
          <p:cNvSpPr/>
          <p:nvPr/>
        </p:nvSpPr>
        <p:spPr>
          <a:xfrm>
            <a:off x="228665" y="1125298"/>
            <a:ext cx="4885202" cy="38933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Immaginiamo di voler creare un modello che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classifica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 recensioni di un prodotto come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"positive", "negative" o "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neutre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400" dirty="0"/>
              <a:t>⬅️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Input: una recensione, ad esempio: “Questo smartphone è fantastico, la batteria dura tantissimo!”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400" dirty="0"/>
              <a:t>➡️ </a:t>
            </a:r>
            <a:r>
              <a:rPr 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Output </a:t>
            </a:r>
            <a:r>
              <a:rPr 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desiderato</a:t>
            </a:r>
            <a:r>
              <a:rPr 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</a:t>
            </a:r>
            <a:r>
              <a:rPr 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etichetta</a:t>
            </a:r>
            <a:r>
              <a:rPr 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): “</a:t>
            </a:r>
            <a:r>
              <a:rPr 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Positivo</a:t>
            </a:r>
            <a:r>
              <a:rPr 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”</a:t>
            </a:r>
          </a:p>
          <a:p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Creiamo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 dataset con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centinaia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migliaia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coppie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recensione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etichetta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).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Durante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l'SFT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il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impara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associare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quel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tipo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linguaggio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un sentiment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positivo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Dopo il fine-tuning,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sarà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grado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classificare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nuove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recensioni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non ha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visto prima con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maggiore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accuratezza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rispetto al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250" dirty="0"/>
          </a:p>
          <a:p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6" name="Immagine 5" descr="Immagine che contiene sorriso, sorridente, giallo, emoticon&#10;&#10;Il contenuto generato dall'IA potrebbe non essere corretto.">
            <a:extLst>
              <a:ext uri="{FF2B5EF4-FFF2-40B4-BE49-F238E27FC236}">
                <a16:creationId xmlns:a16="http://schemas.microsoft.com/office/drawing/2014/main" id="{C1CC428C-E9DF-D2AF-FCB2-D0183BCFC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17" r="28255"/>
          <a:stretch>
            <a:fillRect/>
          </a:stretch>
        </p:blipFill>
        <p:spPr>
          <a:xfrm>
            <a:off x="5396667" y="0"/>
            <a:ext cx="374733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794"/>
            <a:ext cx="5394982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228600" y="253060"/>
            <a:ext cx="3985065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Dataset: Mirati vs Generici </a:t>
            </a:r>
            <a:endParaRPr lang="en-US" sz="2400" dirty="0"/>
          </a:p>
        </p:txBody>
      </p:sp>
      <p:sp>
        <p:nvSpPr>
          <p:cNvPr id="22" name="Shape 19"/>
          <p:cNvSpPr/>
          <p:nvPr/>
        </p:nvSpPr>
        <p:spPr>
          <a:xfrm>
            <a:off x="5394982" y="794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graphicFrame>
        <p:nvGraphicFramePr>
          <p:cNvPr id="24" name="Tabella 23">
            <a:extLst>
              <a:ext uri="{FF2B5EF4-FFF2-40B4-BE49-F238E27FC236}">
                <a16:creationId xmlns:a16="http://schemas.microsoft.com/office/drawing/2014/main" id="{4CC0A268-77F2-35B4-9C87-7F182BAF6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942801"/>
              </p:ext>
            </p:extLst>
          </p:nvPr>
        </p:nvGraphicFramePr>
        <p:xfrm>
          <a:off x="228600" y="2213333"/>
          <a:ext cx="4945380" cy="1911150"/>
        </p:xfrm>
        <a:graphic>
          <a:graphicData uri="http://schemas.openxmlformats.org/drawingml/2006/table">
            <a:tbl>
              <a:tblPr/>
              <a:tblGrid>
                <a:gridCol w="1422338">
                  <a:extLst>
                    <a:ext uri="{9D8B030D-6E8A-4147-A177-3AD203B41FA5}">
                      <a16:colId xmlns:a16="http://schemas.microsoft.com/office/drawing/2014/main" val="469603526"/>
                    </a:ext>
                  </a:extLst>
                </a:gridCol>
                <a:gridCol w="1334809">
                  <a:extLst>
                    <a:ext uri="{9D8B030D-6E8A-4147-A177-3AD203B41FA5}">
                      <a16:colId xmlns:a16="http://schemas.microsoft.com/office/drawing/2014/main" val="3441781602"/>
                    </a:ext>
                  </a:extLst>
                </a:gridCol>
                <a:gridCol w="2188233">
                  <a:extLst>
                    <a:ext uri="{9D8B030D-6E8A-4147-A177-3AD203B41FA5}">
                      <a16:colId xmlns:a16="http://schemas.microsoft.com/office/drawing/2014/main" val="4183269733"/>
                    </a:ext>
                  </a:extLst>
                </a:gridCol>
              </a:tblGrid>
              <a:tr h="38508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25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Caratteristica</a:t>
                      </a:r>
                      <a:endParaRPr lang="it-IT" sz="125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250" b="1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Pre</a:t>
                      </a:r>
                      <a:r>
                        <a:rPr lang="it-IT" sz="125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-training</a:t>
                      </a:r>
                      <a:endParaRPr lang="it-IT" sz="125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250" b="1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Supervised</a:t>
                      </a:r>
                      <a:r>
                        <a:rPr lang="it-IT" sz="125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Fine-Tuning</a:t>
                      </a:r>
                      <a:endParaRPr lang="it-IT" sz="125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34889437"/>
                  </a:ext>
                </a:extLst>
              </a:tr>
              <a:tr h="3593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25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Dimensione</a:t>
                      </a:r>
                      <a:endParaRPr lang="it-IT" sz="125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250" dirty="0">
                          <a:ln>
                            <a:noFill/>
                          </a:ln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Enorme</a:t>
                      </a:r>
                    </a:p>
                    <a:p>
                      <a:pPr>
                        <a:buNone/>
                      </a:pPr>
                      <a:r>
                        <a:rPr lang="it-IT" sz="1250" dirty="0">
                          <a:ln>
                            <a:noFill/>
                          </a:ln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(in terabyte)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2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Piccolo</a:t>
                      </a:r>
                    </a:p>
                    <a:p>
                      <a:pPr>
                        <a:buNone/>
                      </a:pPr>
                      <a:r>
                        <a:rPr lang="it-IT" sz="12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(in gigabyte o meno)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412067"/>
                  </a:ext>
                </a:extLst>
              </a:tr>
              <a:tr h="6022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25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Contenuto</a:t>
                      </a:r>
                      <a:endParaRPr lang="it-IT" sz="125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2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Testo generico raccolto da Internet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2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Esempi specifici del compito (task)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767904"/>
                  </a:ext>
                </a:extLst>
              </a:tr>
              <a:tr h="39068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25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Costo</a:t>
                      </a:r>
                      <a:endParaRPr lang="it-IT" sz="125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25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Molto elevato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2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Relativamente basso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34375"/>
                  </a:ext>
                </a:extLst>
              </a:tr>
            </a:tbl>
          </a:graphicData>
        </a:graphic>
      </p:graphicFrame>
      <p:sp>
        <p:nvSpPr>
          <p:cNvPr id="25" name="Rectangle 1">
            <a:extLst>
              <a:ext uri="{FF2B5EF4-FFF2-40B4-BE49-F238E27FC236}">
                <a16:creationId xmlns:a16="http://schemas.microsoft.com/office/drawing/2014/main" id="{E2AB2CEF-1570-1E24-BC1C-86B10B848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895598"/>
            <a:ext cx="5082540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differenza principale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tra il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-training e il fine-tuning supervisionato risiede: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dataset</a:t>
            </a:r>
            <a:r>
              <a:rPr kumimoji="0" lang="it-IT" altLang="it-IT" sz="12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utilizzati</a:t>
            </a: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Nelle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risorse</a:t>
            </a:r>
            <a:r>
              <a:rPr kumimoji="0" lang="it-IT" altLang="it-IT" sz="12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richieste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it-IT" altLang="it-IT" sz="125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6" name="Immagine 5" descr="Immagine che contiene natura, onde, acqua, onda&#10;&#10;Il contenuto generato dall'IA potrebbe non essere corretto.">
            <a:extLst>
              <a:ext uri="{FF2B5EF4-FFF2-40B4-BE49-F238E27FC236}">
                <a16:creationId xmlns:a16="http://schemas.microsoft.com/office/drawing/2014/main" id="{8CF9ADB5-6607-4CA8-1138-9CF8EBE44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89055" y="794"/>
            <a:ext cx="3749707" cy="248222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A336154-B83C-1486-5C17-5018CE9AFFA5}"/>
              </a:ext>
            </a:extLst>
          </p:cNvPr>
          <p:cNvSpPr txBox="1"/>
          <p:nvPr/>
        </p:nvSpPr>
        <p:spPr>
          <a:xfrm>
            <a:off x="-63913" y="5187347"/>
            <a:ext cx="192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5" tooltip="https://www.decoracaoacoracao.blog.br/2024/04/a-enorme-onda-de-energias-do-eclipse.html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6" tooltip="https://creativecommons.org/licenses/by-nc-nd/3.0/"/>
              </a:rPr>
              <a:t>CC BY-NC-ND</a:t>
            </a:r>
            <a:endParaRPr lang="it-IT" sz="900" dirty="0"/>
          </a:p>
        </p:txBody>
      </p:sp>
      <p:pic>
        <p:nvPicPr>
          <p:cNvPr id="12" name="Immagine 11" descr="Immagine che contiene Attrezzatura da laboratorio, Attrezzature mediche, medico, Guanto medico&#10;&#10;Il contenuto generato dall'IA potrebbe non essere corretto.">
            <a:extLst>
              <a:ext uri="{FF2B5EF4-FFF2-40B4-BE49-F238E27FC236}">
                <a16:creationId xmlns:a16="http://schemas.microsoft.com/office/drawing/2014/main" id="{37CBAEBE-1A40-D0E5-655B-1F03D5F66D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733" b="8011"/>
          <a:stretch>
            <a:fillRect/>
          </a:stretch>
        </p:blipFill>
        <p:spPr>
          <a:xfrm>
            <a:off x="5397256" y="2491489"/>
            <a:ext cx="3749707" cy="265968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4299190-37FA-197B-8D88-32C780F212F7}"/>
              </a:ext>
            </a:extLst>
          </p:cNvPr>
          <p:cNvSpPr txBox="1"/>
          <p:nvPr/>
        </p:nvSpPr>
        <p:spPr>
          <a:xfrm>
            <a:off x="-63913" y="5484316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8" tooltip="https://www.vivereinmodonaturale.com/2019/08/non-e-solo-il-timerosal-che-rende-i-vaccini-pericolosi.html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9" tooltip="https://creativecommons.org/licenses/by-nd/3.0/"/>
              </a:rPr>
              <a:t>CC BY-ND</a:t>
            </a:r>
            <a:endParaRPr lang="it-IT" sz="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6149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43000"/>
            <a:ext cx="4206218" cy="4471988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40" y="1497871"/>
            <a:ext cx="3374110" cy="26192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55058" y="398376"/>
            <a:ext cx="4754852" cy="3462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Output: </a:t>
            </a:r>
            <a:r>
              <a:rPr lang="en-US" sz="225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Specializzati</a:t>
            </a:r>
            <a:r>
              <a:rPr lang="en-US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vs Generalisti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4752418" y="1022093"/>
            <a:ext cx="3952760" cy="269304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risultato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pre-training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un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"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generalista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 (simile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), un po' un "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tuttologo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 del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linguaggio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Può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scrivere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poesie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riassumere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testi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tradurre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ma non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eccelle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nessun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compito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specifico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SFT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trasforma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uno "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specialista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 (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persino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meglio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degli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). 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L'output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diventa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controllato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prevedibile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allineato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 il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compito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desiderato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8" name="Immagine 7" descr="Immagine che contiene elettronica, auricolare, rosso, interno&#10;&#10;Il contenuto generato dall'IA potrebbe non essere corretto.">
            <a:extLst>
              <a:ext uri="{FF2B5EF4-FFF2-40B4-BE49-F238E27FC236}">
                <a16:creationId xmlns:a16="http://schemas.microsoft.com/office/drawing/2014/main" id="{A8A9FE14-4748-12C5-541E-49EF2BF524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7281333" y="3820851"/>
            <a:ext cx="1477447" cy="98516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4437516-8A4E-3051-113C-C0E416D6B147}"/>
              </a:ext>
            </a:extLst>
          </p:cNvPr>
          <p:cNvSpPr txBox="1"/>
          <p:nvPr/>
        </p:nvSpPr>
        <p:spPr>
          <a:xfrm>
            <a:off x="4682067" y="3798512"/>
            <a:ext cx="2599266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un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fine-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tunato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il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supporto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clienti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darà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cortesi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pertinenti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evitando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divagare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inventare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informazioni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D8A61-2295-C246-376E-241664E79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826B8D2B-FA4E-9D68-C5FD-8D37EDAF9F79}"/>
              </a:ext>
            </a:extLst>
          </p:cNvPr>
          <p:cNvSpPr txBox="1"/>
          <p:nvPr/>
        </p:nvSpPr>
        <p:spPr>
          <a:xfrm>
            <a:off x="7474528" y="4673084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AC8C8F96-3212-310C-918F-3E2D17189525}"/>
              </a:ext>
            </a:extLst>
          </p:cNvPr>
          <p:cNvSpPr/>
          <p:nvPr/>
        </p:nvSpPr>
        <p:spPr>
          <a:xfrm>
            <a:off x="285750" y="285750"/>
            <a:ext cx="5102359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Caso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prompt engineering </a:t>
            </a:r>
            <a:endParaRPr lang="en-US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4F69CF-B1D9-B715-06CB-AF5772B58E3C}"/>
              </a:ext>
            </a:extLst>
          </p:cNvPr>
          <p:cNvSpPr txBox="1"/>
          <p:nvPr/>
        </p:nvSpPr>
        <p:spPr>
          <a:xfrm>
            <a:off x="285750" y="894271"/>
            <a:ext cx="3328988" cy="336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Problema: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 nota azienda di assicurazioni ha bisogno di migrare i report creati con uno strumento di business intelligence verso un nuovo strumento.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fase di analisi è stato richiesto un censimento di tutti gli elementi visivi (liste, grafici, ecc.) e del relativo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lineage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(tabelle da cui vengono ottenuti i dati) all’interno dei circa 120 report.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scadenza per il task è stata fissata a 3 giorni da quel momento.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AE8FD7B-CAB4-8D05-89E3-FBD632F96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50" y="1064114"/>
            <a:ext cx="51054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0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600" y="215384"/>
            <a:ext cx="3130665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Costi e Risorse Ridotti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228600" y="1301513"/>
            <a:ext cx="8686800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2025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8A99885E-C991-32BA-121F-51374F56A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806604"/>
            <a:ext cx="4937782" cy="377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Addestrare un modello linguistico da zero (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-training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è un’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operazione enorme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accessibile solo a poche grandi aziende tecnologiche</a:t>
            </a: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(es. OpenAI).</a:t>
            </a: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Richiede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enormi cluster di GPU e mesi di elaborazione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400" dirty="0"/>
              <a:t>💡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Al contrario, il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Supervised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Fine-Tuning (SFT)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molto più accessibile: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Meno dati: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non servono terabyte di testo, ma un dataset più piccolo e di alta qualità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Meno potenza di calcolo: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spesso bastano poche ore o giorni su una sola GPU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Costi ridotti: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 costi passano da milioni di dollari a poche migliaia, o persino a qualche centinaio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9" name="Shape 17">
            <a:extLst>
              <a:ext uri="{FF2B5EF4-FFF2-40B4-BE49-F238E27FC236}">
                <a16:creationId xmlns:a16="http://schemas.microsoft.com/office/drawing/2014/main" id="{A29F1DD9-6B93-993C-F6DC-6A6772306D8D}"/>
              </a:ext>
            </a:extLst>
          </p:cNvPr>
          <p:cNvSpPr/>
          <p:nvPr/>
        </p:nvSpPr>
        <p:spPr>
          <a:xfrm>
            <a:off x="5394982" y="0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21" name="Immagine 20" descr="Immagine che contiene strada, aria aperta, edificio, grattacielo">
            <a:extLst>
              <a:ext uri="{FF2B5EF4-FFF2-40B4-BE49-F238E27FC236}">
                <a16:creationId xmlns:a16="http://schemas.microsoft.com/office/drawing/2014/main" id="{782D419E-B38D-9BCD-B0B6-B7F861B55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94983" y="-1"/>
            <a:ext cx="3749018" cy="281452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90A6CCB-686D-E254-99F6-6E369B54A0F9}"/>
              </a:ext>
            </a:extLst>
          </p:cNvPr>
          <p:cNvSpPr txBox="1"/>
          <p:nvPr/>
        </p:nvSpPr>
        <p:spPr>
          <a:xfrm>
            <a:off x="5528733" y="3440402"/>
            <a:ext cx="338666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approccio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democratizza l’accesso all’intelligenza artificiale generativa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permettendo anche a piccole aziende e ricercatori di creare modelli personalizzati.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42062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40" y="1599726"/>
            <a:ext cx="3374110" cy="19440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9296" y="87868"/>
            <a:ext cx="3648438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Dove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Supervised Fine-Tuning?</a:t>
            </a:r>
            <a:endParaRPr lang="en-US" sz="2400" dirty="0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E83B1E19-5C41-5795-389D-F7B3C8193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7200"/>
            <a:ext cx="4061460" cy="413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Question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Answering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(QA):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Addestrare un modello per rispondere a domande utilizzando un insieme di documenti specifici (ad esempio manuali tecnici o report aziendali).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Classificazione di Testi: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Assegnare automaticamente categorie a email (es. filtro spam), recensioni o articoli di notizie, in base a etichette predefinite.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Chatbot Specializzati (Verticali):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Sviluppare assistenti virtuali specializzati in un determinato ambito (come supporto bancario o prenotazioni mediche) in grado di fornire risposte mirate, precise e affidabili.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Immagine che contiene bowling, sport, Giochi e sport indoor, palla&#10;&#10;Il contenuto generato dall'IA potrebbe non essere corretto.">
            <a:extLst>
              <a:ext uri="{FF2B5EF4-FFF2-40B4-BE49-F238E27FC236}">
                <a16:creationId xmlns:a16="http://schemas.microsoft.com/office/drawing/2014/main" id="{536C044E-F7F5-D168-54A6-695E33263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081"/>
          <a:stretch>
            <a:fillRect/>
          </a:stretch>
        </p:blipFill>
        <p:spPr>
          <a:xfrm>
            <a:off x="4588932" y="2541638"/>
            <a:ext cx="4555068" cy="2614507"/>
          </a:xfrm>
          <a:prstGeom prst="rect">
            <a:avLst/>
          </a:prstGeom>
        </p:spPr>
      </p:pic>
      <p:pic>
        <p:nvPicPr>
          <p:cNvPr id="12" name="Immagine 11" descr="Immagine che contiene gesso, testo, Arte bambini, persona&#10;&#10;Il contenuto generato dall'IA potrebbe non essere corretto.">
            <a:extLst>
              <a:ext uri="{FF2B5EF4-FFF2-40B4-BE49-F238E27FC236}">
                <a16:creationId xmlns:a16="http://schemas.microsoft.com/office/drawing/2014/main" id="{5FBD994C-CFF7-CBE1-2500-585296C4CD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5389"/>
          <a:stretch>
            <a:fillRect/>
          </a:stretch>
        </p:blipFill>
        <p:spPr>
          <a:xfrm>
            <a:off x="4588932" y="-1"/>
            <a:ext cx="4572000" cy="2578935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0740497C-6373-ABDD-856B-5B2FB14D50B1}"/>
              </a:ext>
            </a:extLst>
          </p:cNvPr>
          <p:cNvSpPr/>
          <p:nvPr/>
        </p:nvSpPr>
        <p:spPr>
          <a:xfrm>
            <a:off x="5311368" y="1315563"/>
            <a:ext cx="3398063" cy="12558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60E272-F3B4-181B-1092-9EC7B8C18D42}"/>
              </a:ext>
            </a:extLst>
          </p:cNvPr>
          <p:cNvSpPr/>
          <p:nvPr/>
        </p:nvSpPr>
        <p:spPr>
          <a:xfrm>
            <a:off x="5324226" y="3427983"/>
            <a:ext cx="3385205" cy="143386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28600" y="215384"/>
            <a:ext cx="3268523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 Limiti da Considerare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228600" y="1122672"/>
            <a:ext cx="4114800" cy="327012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Nonostante i vantaggi, l'SFT presenta alcune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sfide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importanti che è necessario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considerare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qualità del dataset è cruciale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dati scarsi, rumorosi o con bias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possono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peggiorare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significativamente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 performance del modello invece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migliorarle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 il dataset di fine-tuning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contiene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pregiudizi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(bias)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il modello li imparerà e li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amplificherà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rendendo fondamentale la cura attenta dei dati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addestramento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</p:txBody>
      </p:sp>
      <p:sp>
        <p:nvSpPr>
          <p:cNvPr id="5" name="Text 2"/>
          <p:cNvSpPr/>
          <p:nvPr/>
        </p:nvSpPr>
        <p:spPr>
          <a:xfrm>
            <a:off x="228600" y="3994707"/>
            <a:ext cx="8686800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2025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3A50AAF-953A-F16C-E92D-6B7312E279DE}"/>
              </a:ext>
            </a:extLst>
          </p:cNvPr>
          <p:cNvSpPr txBox="1"/>
          <p:nvPr/>
        </p:nvSpPr>
        <p:spPr>
          <a:xfrm>
            <a:off x="5324226" y="1289466"/>
            <a:ext cx="3398063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👉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altro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fenomeno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considerare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è il "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Catastrophic Forgetting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":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durante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fine-tuning, il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può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dimenticare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della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conoscenza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generale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acquisita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nel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pre-training,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diventando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troppo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specializzato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perdendo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flessibilità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it-IT" sz="1400" dirty="0"/>
              <a:t>👉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Inoltre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un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troppo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specializzato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potrebbe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non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essere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grado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gestire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input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leggermente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diversi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quelli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nel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dataset di fine-tuning (overfitting),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limitando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capacità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generalizzazione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nuovi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d'uso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250" dirty="0"/>
          </a:p>
        </p:txBody>
      </p:sp>
      <p:pic>
        <p:nvPicPr>
          <p:cNvPr id="6" name="Elemento grafico 5" descr="Valutazione in stelle con riempimento a tinta unita">
            <a:extLst>
              <a:ext uri="{FF2B5EF4-FFF2-40B4-BE49-F238E27FC236}">
                <a16:creationId xmlns:a16="http://schemas.microsoft.com/office/drawing/2014/main" id="{CE3CDACA-AB69-9382-B6EE-220E9638F5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500" y="1826303"/>
            <a:ext cx="592667" cy="592667"/>
          </a:xfrm>
          <a:prstGeom prst="rect">
            <a:avLst/>
          </a:prstGeom>
        </p:spPr>
      </p:pic>
      <p:pic>
        <p:nvPicPr>
          <p:cNvPr id="10" name="Elemento grafico 9" descr="Faccina arrabbiata con riempimento a tinta unita">
            <a:extLst>
              <a:ext uri="{FF2B5EF4-FFF2-40B4-BE49-F238E27FC236}">
                <a16:creationId xmlns:a16="http://schemas.microsoft.com/office/drawing/2014/main" id="{1D4D0F1F-FEB5-A530-8D45-A1EB68B6C2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81115" y="3157538"/>
            <a:ext cx="429241" cy="42924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EFF193E-26D2-7F90-5F47-1A9A991BB890}"/>
              </a:ext>
            </a:extLst>
          </p:cNvPr>
          <p:cNvSpPr txBox="1"/>
          <p:nvPr/>
        </p:nvSpPr>
        <p:spPr>
          <a:xfrm>
            <a:off x="0" y="512709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6" tooltip="https://www.cuentocolectivo.com/el-concienzudo-psicoanalisis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11" tooltip="https://creativecommons.org/licenses/by-nc/3.0/"/>
              </a:rPr>
              <a:t>CC BY-NC</a:t>
            </a:r>
            <a:endParaRPr lang="it-IT" sz="9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9F3157A-694B-203F-699F-0C3AEDB191EE}"/>
              </a:ext>
            </a:extLst>
          </p:cNvPr>
          <p:cNvSpPr txBox="1"/>
          <p:nvPr/>
        </p:nvSpPr>
        <p:spPr>
          <a:xfrm>
            <a:off x="4665133" y="5196344"/>
            <a:ext cx="4902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www.edc-online.org/it/header-pubblicazioni/vittorio-pelligra/887-it-mind-the-economy/16436-rispetto-e-diversita-la-sfida-multiculturale-delle-organizzazioni-internazionali.html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12" tooltip="https://creativecommons.org/licenses/by-nc-sa/3.0/"/>
              </a:rPr>
              <a:t>CC BY-SA-NC</a:t>
            </a:r>
            <a:endParaRPr lang="it-IT" sz="9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28600" y="252266"/>
            <a:ext cx="2212144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riassumere</a:t>
            </a:r>
            <a:endParaRPr lang="en-US" sz="2400" dirty="0"/>
          </a:p>
        </p:txBody>
      </p:sp>
      <p:sp>
        <p:nvSpPr>
          <p:cNvPr id="26" name="Shape 23"/>
          <p:cNvSpPr/>
          <p:nvPr/>
        </p:nvSpPr>
        <p:spPr>
          <a:xfrm>
            <a:off x="4726744" y="1"/>
            <a:ext cx="4417256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92A02CC-EB6E-DAE2-2576-54F79D1C83FF}"/>
              </a:ext>
            </a:extLst>
          </p:cNvPr>
          <p:cNvSpPr txBox="1"/>
          <p:nvPr/>
        </p:nvSpPr>
        <p:spPr>
          <a:xfrm>
            <a:off x="154744" y="933163"/>
            <a:ext cx="4572000" cy="297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00" dirty="0"/>
              <a:t>✅ 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L’SFT adatta un modello già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-addestrato a un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compito specifico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utilizzando dati etichettati.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00" dirty="0"/>
              <a:t>✅ 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Differenze: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 distingue dal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-training per la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dimensione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dataset (piccolo vs. enorme), 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(bassi vs. alti) e il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tipo di output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(specializzato vs. generalista).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00" dirty="0"/>
              <a:t>✅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Vantaggi: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Democratizza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l’uso dell’IA,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riduce i costi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migliora le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prestazioni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su task specifici.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00" dirty="0"/>
              <a:t>✅ 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Limiti: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Dipende fortemente dalla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qualità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dei dati, può introdurre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causare un’eccessiva specializzazione.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1E59403E-6E5B-E150-3401-EF665606711B}"/>
              </a:ext>
            </a:extLst>
          </p:cNvPr>
          <p:cNvSpPr txBox="1"/>
          <p:nvPr/>
        </p:nvSpPr>
        <p:spPr>
          <a:xfrm>
            <a:off x="4908249" y="933163"/>
            <a:ext cx="408100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L’SFT è solo una delle possibili tecniche. Per superarne i limiti, sono stati sviluppati metodi di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fine-tuning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più efficienti (come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LoRA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QLoRA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), che consentono di specializzare i modelli più rapidamente e con minori risorse.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Approfondiremo questi approcci nella prossima lezione.</a:t>
            </a:r>
          </a:p>
        </p:txBody>
      </p:sp>
      <p:pic>
        <p:nvPicPr>
          <p:cNvPr id="33" name="Immagine 32" descr="Immagine che contiene testo, computer, Attrezzatura per ufficio, Tastiera del computer">
            <a:extLst>
              <a:ext uri="{FF2B5EF4-FFF2-40B4-BE49-F238E27FC236}">
                <a16:creationId xmlns:a16="http://schemas.microsoft.com/office/drawing/2014/main" id="{97BF99A2-6C63-C5D1-342F-FFE1318BB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62496" y="2564379"/>
            <a:ext cx="2136088" cy="15243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Dataset per compiti specifici</a:t>
            </a:r>
            <a:endParaRPr lang="en-US" sz="4388" dirty="0"/>
          </a:p>
        </p:txBody>
      </p:sp>
      <p:sp>
        <p:nvSpPr>
          <p:cNvPr id="4" name="Text 1"/>
          <p:cNvSpPr/>
          <p:nvPr/>
        </p:nvSpPr>
        <p:spPr>
          <a:xfrm>
            <a:off x="285750" y="1057275"/>
            <a:ext cx="857250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36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ITS Bari – Generative AI</a:t>
            </a:r>
            <a:endParaRPr lang="en-US" sz="2363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5464E596-3E40-D9E1-4213-B25403319F5C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  <p:sp>
        <p:nvSpPr>
          <p:cNvPr id="5" name="CasellaDiTesto 6">
            <a:extLst>
              <a:ext uri="{FF2B5EF4-FFF2-40B4-BE49-F238E27FC236}">
                <a16:creationId xmlns:a16="http://schemas.microsoft.com/office/drawing/2014/main" id="{0250CADE-F77B-4EC0-87AE-C5700328C870}"/>
              </a:ext>
            </a:extLst>
          </p:cNvPr>
          <p:cNvSpPr txBox="1"/>
          <p:nvPr/>
        </p:nvSpPr>
        <p:spPr>
          <a:xfrm>
            <a:off x="7273637" y="4644509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72534"/>
            <a:ext cx="391132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Obiettivi di apprendimento</a:t>
            </a:r>
            <a:endParaRPr lang="en-US" sz="2400" dirty="0"/>
          </a:p>
        </p:txBody>
      </p:sp>
      <p:sp>
        <p:nvSpPr>
          <p:cNvPr id="20" name="Shape 17"/>
          <p:cNvSpPr/>
          <p:nvPr/>
        </p:nvSpPr>
        <p:spPr>
          <a:xfrm>
            <a:off x="6286500" y="0"/>
            <a:ext cx="2857500" cy="5143500"/>
          </a:xfrm>
          <a:prstGeom prst="rect">
            <a:avLst/>
          </a:prstGeom>
          <a:solidFill>
            <a:srgbClr val="F3F3F3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EBEED325-146D-A340-C0B5-666F4D3C8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4" y="1005402"/>
            <a:ext cx="5625812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 termine di questa lezione sarete in grado di: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200" dirty="0"/>
              <a:t>🎯 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Comprendere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dove reperire dataset di qualità per progetti di machine learning 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imparare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come prepararli e pulirli in modo corretto per il training.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200" dirty="0"/>
              <a:t>🎯 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Capirete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inoltre perché la rappresentatività dei dati è un elemento cruciale per ottenere modelli efficaci.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200" dirty="0"/>
              <a:t>🎯 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Riconoscere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l’importanza del bilanciamento delle classi 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applicare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tecniche di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preprocessing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migliorare le prestazioni dei modelli.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Questi concetti sono fondamentali per chi desidera utilizzare l’intelligenza artificiale in modo professionale e con risultati affidabili.</a:t>
            </a:r>
          </a:p>
        </p:txBody>
      </p:sp>
      <p:pic>
        <p:nvPicPr>
          <p:cNvPr id="27" name="Immagine 26" descr="Immagine che contiene aria aperta, cielo, rete, nuvola">
            <a:extLst>
              <a:ext uri="{FF2B5EF4-FFF2-40B4-BE49-F238E27FC236}">
                <a16:creationId xmlns:a16="http://schemas.microsoft.com/office/drawing/2014/main" id="{9AF8D6CA-F601-F5FD-A069-40E37D321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53201" y="1526554"/>
            <a:ext cx="2324098" cy="1743074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93F4F08-CE32-3C49-6138-2FE0C6A80034}"/>
              </a:ext>
            </a:extLst>
          </p:cNvPr>
          <p:cNvSpPr txBox="1"/>
          <p:nvPr/>
        </p:nvSpPr>
        <p:spPr>
          <a:xfrm>
            <a:off x="1143000" y="51435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5" tooltip="https://www.flickr.com/photos/wiemann/1521876735/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6" tooltip="https://creativecommons.org/licenses/by/3.0/"/>
              </a:rPr>
              <a:t>CC BY</a:t>
            </a:r>
            <a:endParaRPr lang="it-IT" sz="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064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2315"/>
            <a:ext cx="587019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Differenza tra dataset generici e specifici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428625" y="4170961"/>
            <a:ext cx="7774543" cy="3847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fine-tuning con dataset specifici permette di specializzare un modello generale per ottenere risultati superiori in compiti mirati. </a:t>
            </a:r>
            <a:endParaRPr lang="en-US" sz="1250" dirty="0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6F59EBB9-3BB3-A2F9-BB22-F802FF111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448645"/>
              </p:ext>
            </p:extLst>
          </p:nvPr>
        </p:nvGraphicFramePr>
        <p:xfrm>
          <a:off x="731520" y="930142"/>
          <a:ext cx="7680960" cy="2731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0480">
                  <a:extLst>
                    <a:ext uri="{9D8B030D-6E8A-4147-A177-3AD203B41FA5}">
                      <a16:colId xmlns:a16="http://schemas.microsoft.com/office/drawing/2014/main" val="705344840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282177610"/>
                    </a:ext>
                  </a:extLst>
                </a:gridCol>
              </a:tblGrid>
              <a:tr h="390658"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rPr dirty="0">
                          <a:solidFill>
                            <a:srgbClr val="0F62FE"/>
                          </a:solidFill>
                        </a:rPr>
                        <a:t>Dataset </a:t>
                      </a:r>
                      <a:r>
                        <a:rPr dirty="0" err="1">
                          <a:solidFill>
                            <a:srgbClr val="0F62FE"/>
                          </a:solidFill>
                        </a:rPr>
                        <a:t>generici</a:t>
                      </a:r>
                      <a:endParaRPr dirty="0">
                        <a:solidFill>
                          <a:srgbClr val="0F62FE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1">
                          <a:solidFill>
                            <a:srgbClr val="FFFFFF"/>
                          </a:solidFill>
                        </a:defRPr>
                      </a:pPr>
                      <a:r>
                        <a:rPr dirty="0">
                          <a:solidFill>
                            <a:schemeClr val="bg1"/>
                          </a:solidFill>
                        </a:rPr>
                        <a:t>Dataset </a:t>
                      </a:r>
                      <a:r>
                        <a:rPr dirty="0" err="1">
                          <a:solidFill>
                            <a:schemeClr val="bg1"/>
                          </a:solidFill>
                        </a:rPr>
                        <a:t>specifici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F62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88784"/>
                  </a:ext>
                </a:extLst>
              </a:tr>
              <a:tr h="585216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  <a:defRPr sz="1400"/>
                      </a:pPr>
                      <a:r>
                        <a:rPr dirty="0" err="1"/>
                        <a:t>Contengono</a:t>
                      </a:r>
                      <a:r>
                        <a:rPr dirty="0"/>
                        <a:t> </a:t>
                      </a:r>
                      <a:r>
                        <a:rPr b="1" dirty="0" err="1"/>
                        <a:t>informazioni</a:t>
                      </a:r>
                      <a:r>
                        <a:rPr b="1" dirty="0"/>
                        <a:t> </a:t>
                      </a:r>
                      <a:r>
                        <a:rPr b="1" dirty="0" err="1"/>
                        <a:t>ampie</a:t>
                      </a:r>
                      <a:r>
                        <a:rPr b="1" dirty="0"/>
                        <a:t> </a:t>
                      </a:r>
                      <a:r>
                        <a:rPr dirty="0"/>
                        <a:t>e variegate </a:t>
                      </a:r>
                      <a:endParaRPr lang="it-IT" dirty="0"/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  <a:defRPr sz="1400"/>
                      </a:pPr>
                      <a:r>
                        <a:rPr dirty="0"/>
                        <a:t>es. Common Crawl, Wikipedia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  <a:defRPr sz="1400"/>
                      </a:pPr>
                      <a:r>
                        <a:rPr dirty="0" err="1"/>
                        <a:t>Focalizzati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su</a:t>
                      </a:r>
                      <a:r>
                        <a:rPr dirty="0"/>
                        <a:t> </a:t>
                      </a:r>
                      <a:r>
                        <a:rPr b="1" dirty="0" err="1"/>
                        <a:t>compiti</a:t>
                      </a:r>
                      <a:r>
                        <a:rPr b="1" dirty="0"/>
                        <a:t> o domini </a:t>
                      </a:r>
                      <a:r>
                        <a:rPr b="1" dirty="0" err="1"/>
                        <a:t>particolari</a:t>
                      </a:r>
                      <a:r>
                        <a:rPr b="1" dirty="0"/>
                        <a:t> </a:t>
                      </a:r>
                      <a:endParaRPr lang="it-IT" b="1" dirty="0"/>
                    </a:p>
                    <a:p>
                      <a:pPr marL="0" indent="0" algn="l">
                        <a:buFont typeface="Wingdings" panose="05000000000000000000" pitchFamily="2" charset="2"/>
                        <a:buNone/>
                        <a:defRPr sz="1400"/>
                      </a:pPr>
                      <a:r>
                        <a:rPr dirty="0"/>
                        <a:t>es. </a:t>
                      </a:r>
                      <a:r>
                        <a:rPr dirty="0" err="1"/>
                        <a:t>recensioni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prodotti</a:t>
                      </a:r>
                      <a:r>
                        <a:rPr dirty="0"/>
                        <a:t>, </a:t>
                      </a:r>
                      <a:r>
                        <a:rPr dirty="0" err="1"/>
                        <a:t>diagnosi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mediche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768460"/>
                  </a:ext>
                </a:extLst>
              </a:tr>
              <a:tr h="585216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  <a:defRPr sz="1400"/>
                      </a:pPr>
                      <a:r>
                        <a:rPr dirty="0" err="1"/>
                        <a:t>Utilizzati</a:t>
                      </a:r>
                      <a:r>
                        <a:rPr dirty="0"/>
                        <a:t> per il </a:t>
                      </a:r>
                      <a:r>
                        <a:rPr b="1" dirty="0"/>
                        <a:t>pre-training</a:t>
                      </a:r>
                      <a:r>
                        <a:rPr dirty="0"/>
                        <a:t> di </a:t>
                      </a:r>
                      <a:r>
                        <a:rPr dirty="0" err="1"/>
                        <a:t>modelli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linguistici</a:t>
                      </a:r>
                      <a:r>
                        <a:rPr dirty="0"/>
                        <a:t> di base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  <a:defRPr sz="1400"/>
                      </a:pPr>
                      <a:r>
                        <a:rPr dirty="0" err="1"/>
                        <a:t>Utilizzati</a:t>
                      </a:r>
                      <a:r>
                        <a:rPr dirty="0"/>
                        <a:t> per il </a:t>
                      </a:r>
                      <a:r>
                        <a:rPr b="1" dirty="0"/>
                        <a:t>fine-tuning</a:t>
                      </a:r>
                      <a:r>
                        <a:rPr dirty="0"/>
                        <a:t> per </a:t>
                      </a:r>
                      <a:r>
                        <a:rPr dirty="0" err="1"/>
                        <a:t>migliorare</a:t>
                      </a:r>
                      <a:r>
                        <a:rPr dirty="0"/>
                        <a:t> le performance </a:t>
                      </a:r>
                      <a:r>
                        <a:rPr dirty="0" err="1"/>
                        <a:t>su</a:t>
                      </a:r>
                      <a:r>
                        <a:rPr dirty="0"/>
                        <a:t> task </a:t>
                      </a:r>
                      <a:r>
                        <a:rPr dirty="0" err="1"/>
                        <a:t>specifici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67251"/>
                  </a:ext>
                </a:extLst>
              </a:tr>
              <a:tr h="585216"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  <a:defRPr sz="1400"/>
                      </a:pPr>
                      <a:r>
                        <a:rPr dirty="0" err="1"/>
                        <a:t>Coprono</a:t>
                      </a:r>
                      <a:r>
                        <a:rPr dirty="0"/>
                        <a:t> </a:t>
                      </a:r>
                      <a:r>
                        <a:rPr b="1" dirty="0" err="1"/>
                        <a:t>molti</a:t>
                      </a:r>
                      <a:r>
                        <a:rPr b="1" dirty="0"/>
                        <a:t> </a:t>
                      </a:r>
                      <a:r>
                        <a:rPr b="1" dirty="0" err="1"/>
                        <a:t>argomenti</a:t>
                      </a:r>
                      <a:r>
                        <a:rPr b="1" dirty="0"/>
                        <a:t> ma senza focus </a:t>
                      </a:r>
                      <a:r>
                        <a:rPr dirty="0" err="1"/>
                        <a:t>specifico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Wingdings" panose="05000000000000000000" pitchFamily="2" charset="2"/>
                        <a:buChar char="Ø"/>
                        <a:defRPr sz="1400"/>
                      </a:pPr>
                      <a:r>
                        <a:rPr dirty="0" err="1"/>
                        <a:t>Contengono</a:t>
                      </a:r>
                      <a:r>
                        <a:rPr dirty="0"/>
                        <a:t> </a:t>
                      </a:r>
                      <a:r>
                        <a:rPr b="1" dirty="0" err="1"/>
                        <a:t>esempi</a:t>
                      </a:r>
                      <a:r>
                        <a:rPr b="1" dirty="0"/>
                        <a:t> </a:t>
                      </a:r>
                      <a:r>
                        <a:rPr b="1" dirty="0" err="1"/>
                        <a:t>etichettati</a:t>
                      </a:r>
                      <a:r>
                        <a:rPr b="1" dirty="0"/>
                        <a:t> </a:t>
                      </a:r>
                      <a:r>
                        <a:rPr dirty="0"/>
                        <a:t>per </a:t>
                      </a:r>
                      <a:r>
                        <a:rPr dirty="0" err="1"/>
                        <a:t>l'apprendimento</a:t>
                      </a:r>
                      <a:r>
                        <a:rPr dirty="0"/>
                        <a:t> </a:t>
                      </a:r>
                      <a:r>
                        <a:rPr b="1" dirty="0" err="1"/>
                        <a:t>supervisionato</a:t>
                      </a:r>
                      <a:endParaRPr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682174"/>
                  </a:ext>
                </a:extLst>
              </a:tr>
              <a:tr h="585216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  <a:defRPr sz="1400"/>
                      </a:pPr>
                      <a:r>
                        <a:rPr dirty="0" err="1"/>
                        <a:t>Esempio</a:t>
                      </a:r>
                      <a:r>
                        <a:rPr dirty="0"/>
                        <a:t>: GPT è </a:t>
                      </a:r>
                      <a:r>
                        <a:rPr dirty="0" err="1"/>
                        <a:t>stato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addestrato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su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miliardi</a:t>
                      </a:r>
                      <a:r>
                        <a:rPr dirty="0"/>
                        <a:t> di </a:t>
                      </a:r>
                      <a:r>
                        <a:rPr dirty="0" err="1"/>
                        <a:t>pagine</a:t>
                      </a:r>
                      <a:r>
                        <a:rPr dirty="0"/>
                        <a:t> web </a:t>
                      </a:r>
                      <a:r>
                        <a:rPr dirty="0" err="1"/>
                        <a:t>generiche</a:t>
                      </a:r>
                      <a:endParaRPr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  <a:defRPr sz="1400"/>
                      </a:pPr>
                      <a:r>
                        <a:rPr dirty="0" err="1"/>
                        <a:t>Esempio</a:t>
                      </a:r>
                      <a:r>
                        <a:rPr dirty="0"/>
                        <a:t>: dataset di email per </a:t>
                      </a:r>
                      <a:r>
                        <a:rPr dirty="0" err="1"/>
                        <a:t>classificare</a:t>
                      </a:r>
                      <a:r>
                        <a:rPr dirty="0"/>
                        <a:t> spam vs non-spam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751796"/>
                  </a:ext>
                </a:extLst>
              </a:tr>
            </a:tbl>
          </a:graphicData>
        </a:graphic>
      </p:graphicFrame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DD4F476C-BCC0-D0BF-AC37-9171E0BD660C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4572000" y="930142"/>
            <a:ext cx="0" cy="2731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F52145C-9745-3D95-2848-965853B2701C}"/>
              </a:ext>
            </a:extLst>
          </p:cNvPr>
          <p:cNvCxnSpPr>
            <a:cxnSpLocks/>
          </p:cNvCxnSpPr>
          <p:nvPr/>
        </p:nvCxnSpPr>
        <p:spPr>
          <a:xfrm flipH="1">
            <a:off x="731520" y="1295399"/>
            <a:ext cx="7672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E2C45D7-BFB4-B3C9-0CC2-C57B9156539B}"/>
              </a:ext>
            </a:extLst>
          </p:cNvPr>
          <p:cNvCxnSpPr>
            <a:cxnSpLocks/>
          </p:cNvCxnSpPr>
          <p:nvPr/>
        </p:nvCxnSpPr>
        <p:spPr>
          <a:xfrm flipH="1">
            <a:off x="731520" y="930142"/>
            <a:ext cx="7672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0E954647-2179-D130-DF2C-E3BEC6BCDFAA}"/>
              </a:ext>
            </a:extLst>
          </p:cNvPr>
          <p:cNvCxnSpPr/>
          <p:nvPr/>
        </p:nvCxnSpPr>
        <p:spPr>
          <a:xfrm>
            <a:off x="731520" y="930142"/>
            <a:ext cx="0" cy="2731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677BBEDF-42AF-18E7-C33F-B3BE303D929D}"/>
              </a:ext>
            </a:extLst>
          </p:cNvPr>
          <p:cNvCxnSpPr>
            <a:cxnSpLocks/>
          </p:cNvCxnSpPr>
          <p:nvPr/>
        </p:nvCxnSpPr>
        <p:spPr>
          <a:xfrm>
            <a:off x="8404013" y="930142"/>
            <a:ext cx="0" cy="2731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D6D54FD-6509-E575-5311-CA4E35745087}"/>
              </a:ext>
            </a:extLst>
          </p:cNvPr>
          <p:cNvCxnSpPr/>
          <p:nvPr/>
        </p:nvCxnSpPr>
        <p:spPr>
          <a:xfrm>
            <a:off x="731520" y="3661664"/>
            <a:ext cx="7680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3241018" cy="5143499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Text 1"/>
          <p:cNvSpPr/>
          <p:nvPr/>
        </p:nvSpPr>
        <p:spPr>
          <a:xfrm>
            <a:off x="3685872" y="375725"/>
            <a:ext cx="5915327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Fonti principali per dataset di qualità</a:t>
            </a:r>
            <a:endParaRPr lang="en-US" sz="2400" dirty="0"/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377C8292-646F-087B-B220-F2FA54003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5873" y="1045501"/>
            <a:ext cx="4980635" cy="377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Hugging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Face Datasets: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 grande libreria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open source di dataset per il machine learning, con oltre 100.000 dataset gratuiti e un’interfaccia intuitiva che semplifica il download e l’utilizzo dei dati.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Altre librerie open source: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Piattaforme come </a:t>
            </a:r>
            <a:r>
              <a:rPr kumimoji="0" lang="it-IT" altLang="it-IT" sz="1250" i="0" u="none" strike="noStrike" cap="none" normalizeH="0" baseline="0" dirty="0" err="1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Kaggle</a:t>
            </a:r>
            <a:r>
              <a:rPr kumimoji="0" lang="it-IT" altLang="it-IT" sz="1250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Datasets, Google Dataset </a:t>
            </a:r>
            <a:r>
              <a:rPr kumimoji="0" lang="it-IT" altLang="it-IT" sz="1250" i="0" u="none" strike="noStrike" cap="none" normalizeH="0" baseline="0" dirty="0" err="1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Search</a:t>
            </a:r>
            <a:r>
              <a:rPr kumimoji="0" lang="it-IT" altLang="it-IT" sz="1250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UCI Machine Learning Repository </a:t>
            </a:r>
            <a:r>
              <a:rPr kumimoji="0" lang="it-IT" altLang="it-IT" sz="1250" i="0" u="none" strike="noStrike" cap="none" normalizeH="0" baseline="0" dirty="0">
                <a:ln>
                  <a:noFill/>
                </a:ln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</a:t>
            </a:r>
            <a:r>
              <a:rPr kumimoji="0" lang="it-IT" altLang="it-IT" sz="1250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Papers with Code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mettono a disposizione raccolte affidabili di dataset per vari ambiti applicativi.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👉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Vantaggi dell’open source</a:t>
            </a:r>
            <a:endParaRPr lang="it-IT" alt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accesso libero e immediato</a:t>
            </a: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documentazione completa</a:t>
            </a: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community attiva per il supporto e standardizzazione dei formati</a:t>
            </a:r>
          </a:p>
        </p:txBody>
      </p:sp>
      <p:pic>
        <p:nvPicPr>
          <p:cNvPr id="25" name="Immagine 24" descr="Immagine che contiene libreria, libro, scena, biblioteca">
            <a:extLst>
              <a:ext uri="{FF2B5EF4-FFF2-40B4-BE49-F238E27FC236}">
                <a16:creationId xmlns:a16="http://schemas.microsoft.com/office/drawing/2014/main" id="{933378DB-15F1-5A23-72A5-6440CD3F7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7960" r="-1"/>
          <a:stretch>
            <a:fillRect/>
          </a:stretch>
        </p:blipFill>
        <p:spPr>
          <a:xfrm>
            <a:off x="0" y="0"/>
            <a:ext cx="3241018" cy="5143500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CFE11E1-20B9-FE27-C822-54D0CB01F55A}"/>
              </a:ext>
            </a:extLst>
          </p:cNvPr>
          <p:cNvSpPr txBox="1"/>
          <p:nvPr/>
        </p:nvSpPr>
        <p:spPr>
          <a:xfrm>
            <a:off x="0" y="5143500"/>
            <a:ext cx="7709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menotomymatters.com/howto/covid-libraries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/3.0/"/>
              </a:rPr>
              <a:t>CC BY-NC</a:t>
            </a:r>
            <a:endParaRPr lang="it-IT" sz="9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2FBD0EC3-1AA7-BD43-AF9B-654E26698F63}"/>
              </a:ext>
            </a:extLst>
          </p:cNvPr>
          <p:cNvSpPr/>
          <p:nvPr/>
        </p:nvSpPr>
        <p:spPr>
          <a:xfrm>
            <a:off x="-1" y="3420532"/>
            <a:ext cx="5053225" cy="1722967"/>
          </a:xfrm>
          <a:prstGeom prst="rect">
            <a:avLst/>
          </a:prstGeom>
          <a:solidFill>
            <a:srgbClr val="FBFBFC"/>
          </a:solidFill>
          <a:ln>
            <a:solidFill>
              <a:srgbClr val="F4F5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170878" y="111310"/>
            <a:ext cx="4690533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 vantaggi della community Hugging Face </a:t>
            </a:r>
            <a:endParaRPr lang="en-US" sz="2400" dirty="0">
              <a:solidFill>
                <a:srgbClr val="0F62FE"/>
              </a:solidFill>
            </a:endParaRPr>
          </a:p>
        </p:txBody>
      </p:sp>
      <p:sp>
        <p:nvSpPr>
          <p:cNvPr id="25" name="Shape 22"/>
          <p:cNvSpPr/>
          <p:nvPr/>
        </p:nvSpPr>
        <p:spPr>
          <a:xfrm>
            <a:off x="5394982" y="0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8CEA393B-B302-7ABC-E08F-4E622C635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78" y="1046636"/>
            <a:ext cx="5053226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Hugging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Face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offre grande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facilità d’uso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grazie a un’installazione intuitiva e al caricamento automatico dei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qualità e l’affidabilità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sono garantite dalla community, che verifica i dataset e ne fornisce una documentazione standardizzata.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diversità e copertura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notevole: la piattaforma include dataset in oltre 100 lingue e copre tutti i principali task di NLP (Natural Language Processing).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D6BAA25-7A09-9EE2-F926-683CEC791F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268"/>
          <a:stretch>
            <a:fillRect/>
          </a:stretch>
        </p:blipFill>
        <p:spPr>
          <a:xfrm>
            <a:off x="5333535" y="0"/>
            <a:ext cx="3810465" cy="51435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BD93D2C-E2FE-F0BD-E5A7-95CA683B8AA5}"/>
              </a:ext>
            </a:extLst>
          </p:cNvPr>
          <p:cNvSpPr txBox="1"/>
          <p:nvPr/>
        </p:nvSpPr>
        <p:spPr>
          <a:xfrm>
            <a:off x="170878" y="3532243"/>
            <a:ext cx="458046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📘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esempio pratico (Internet Movie Database):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from datasets import </a:t>
            </a:r>
            <a:r>
              <a:rPr lang="it-IT" alt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load_dataset</a:t>
            </a:r>
            <a:endParaRPr lang="it-IT" alt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dataset = </a:t>
            </a:r>
            <a:r>
              <a:rPr lang="it-IT" alt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load_dataset</a:t>
            </a:r>
            <a:r>
              <a:rPr lang="it-IT" alt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("</a:t>
            </a:r>
            <a:r>
              <a:rPr lang="it-IT" alt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imdb</a:t>
            </a:r>
            <a:r>
              <a:rPr lang="it-IT" alt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consente di caricare automaticamente 50.000 recensioni di film etichettate per l’analisi del sentiment.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39B8EDF4-B896-C44B-243F-1714C4860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1481" y="165214"/>
            <a:ext cx="681037" cy="6308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600" y="213909"/>
            <a:ext cx="6101029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Il dataset IMDB per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l'analisi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 sentiment</a:t>
            </a:r>
            <a:endParaRPr lang="en-US" sz="2400" dirty="0"/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26E7150F-9718-C62B-9755-929662CF9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" y="928067"/>
            <a:ext cx="7627620" cy="374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Descrizione del dataset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1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dataset contiene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50.000 recensioni di film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provenienti da Internet Movie Database (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IMDb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etichette sono suddivise in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Positive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(rating ≥ 7) 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Negative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(rating ≤ 4).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set è perfettamente bilanciato, con 25.000 recensioni positive e 25.000 negative.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lingua è l’inglese e la dimensione totale è di circa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80 MB compressi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Struttura dei dati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Ogni recensione include due campi principali: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text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contiene il testo completo della recensione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label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assume valore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0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le recensioni negative 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quelle positive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200" dirty="0"/>
              <a:t>📘 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Esempi:</a:t>
            </a: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Recensione positiva: 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</a:t>
            </a:r>
            <a:r>
              <a:rPr kumimoji="0" lang="it-IT" altLang="it-IT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This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movie </a:t>
            </a:r>
            <a:r>
              <a:rPr kumimoji="0" lang="it-IT" altLang="it-IT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was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absolutely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fantastic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! The </a:t>
            </a:r>
            <a:r>
              <a:rPr kumimoji="0" lang="it-IT" altLang="it-IT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acting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was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superb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and the plot </a:t>
            </a:r>
            <a:r>
              <a:rPr kumimoji="0" lang="it-IT" altLang="it-IT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kept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me </a:t>
            </a:r>
            <a:r>
              <a:rPr kumimoji="0" lang="it-IT" altLang="it-IT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engaged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throughout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Recensione negativa: 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</a:t>
            </a:r>
            <a:r>
              <a:rPr kumimoji="0" lang="it-IT" altLang="it-IT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Terrible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movie with </a:t>
            </a:r>
            <a:r>
              <a:rPr kumimoji="0" lang="it-IT" altLang="it-IT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poor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acting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and a </a:t>
            </a:r>
            <a:r>
              <a:rPr kumimoji="0" lang="it-IT" altLang="it-IT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confusing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plot. I </a:t>
            </a:r>
            <a:r>
              <a:rPr kumimoji="0" lang="it-IT" altLang="it-IT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wasted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two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hours of </a:t>
            </a:r>
            <a:r>
              <a:rPr kumimoji="0" lang="it-IT" altLang="it-IT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my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life </a:t>
            </a:r>
            <a:r>
              <a:rPr kumimoji="0" lang="it-IT" altLang="it-IT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watching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this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.”</a:t>
            </a: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4" name="Immagine 3" descr="Immagine che contiene cerchio, arte&#10;&#10;Il contenuto generato dall'IA potrebbe non essere corretto.">
            <a:extLst>
              <a:ext uri="{FF2B5EF4-FFF2-40B4-BE49-F238E27FC236}">
                <a16:creationId xmlns:a16="http://schemas.microsoft.com/office/drawing/2014/main" id="{48F04246-26B4-EACF-A758-1184B9250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73649" y="468253"/>
            <a:ext cx="1541751" cy="29760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5F279-4359-8521-69F1-8BF95779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E0C16641-E94C-090B-2980-4CBC77A915D9}"/>
              </a:ext>
            </a:extLst>
          </p:cNvPr>
          <p:cNvSpPr/>
          <p:nvPr/>
        </p:nvSpPr>
        <p:spPr>
          <a:xfrm>
            <a:off x="4572000" y="914400"/>
            <a:ext cx="3685953" cy="40687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05F27378-AFAE-E6BC-8548-AD8A3879BD33}"/>
              </a:ext>
            </a:extLst>
          </p:cNvPr>
          <p:cNvSpPr/>
          <p:nvPr/>
        </p:nvSpPr>
        <p:spPr>
          <a:xfrm>
            <a:off x="285750" y="285750"/>
            <a:ext cx="5102359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Caso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prompt engineering </a:t>
            </a:r>
            <a:endParaRPr lang="en-US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EDC385A-9DE0-2633-A151-EF70F903CDD8}"/>
              </a:ext>
            </a:extLst>
          </p:cNvPr>
          <p:cNvSpPr txBox="1"/>
          <p:nvPr/>
        </p:nvSpPr>
        <p:spPr>
          <a:xfrm>
            <a:off x="410441" y="1179061"/>
            <a:ext cx="3328988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L’attività avrebbe richiesto i seguenti task: 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apertura del report in modalità modifica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conteggio manuale di tutti gli elementi visivi del report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Analisi delle query che popolano gli elementi visivi per capire le tabelle da cui vengono estratti i dati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Scrittura delle informazioni sul file Excel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7719F31-168D-D1B4-0A67-F787F65BC89C}"/>
              </a:ext>
            </a:extLst>
          </p:cNvPr>
          <p:cNvSpPr txBox="1"/>
          <p:nvPr/>
        </p:nvSpPr>
        <p:spPr>
          <a:xfrm>
            <a:off x="4711695" y="1020826"/>
            <a:ext cx="332898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Tempo medio per ciascun report:</a:t>
            </a:r>
          </a:p>
          <a:p>
            <a:pPr algn="ctr"/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 ora circa</a:t>
            </a:r>
          </a:p>
          <a:p>
            <a:pPr algn="ctr"/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Tempo medio per totale report:</a:t>
            </a:r>
          </a:p>
          <a:p>
            <a:pPr algn="ctr"/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120 * 1 = 120 ore circa</a:t>
            </a:r>
          </a:p>
          <a:p>
            <a:pPr algn="ctr"/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L’equivalente di 15 giornate lavorative!</a:t>
            </a:r>
          </a:p>
          <a:p>
            <a:pPr algn="ctr"/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 avevamo solo 3 giorni a disposizione…</a:t>
            </a:r>
          </a:p>
          <a:p>
            <a:pPr algn="ctr"/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EC27407-9847-489B-DD53-07BB4C55A9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519"/>
          <a:stretch>
            <a:fillRect/>
          </a:stretch>
        </p:blipFill>
        <p:spPr>
          <a:xfrm>
            <a:off x="4868564" y="3036762"/>
            <a:ext cx="1976160" cy="175691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244859D-4621-397D-B5F2-91C9F49640F7}"/>
              </a:ext>
            </a:extLst>
          </p:cNvPr>
          <p:cNvSpPr txBox="1"/>
          <p:nvPr/>
        </p:nvSpPr>
        <p:spPr>
          <a:xfrm>
            <a:off x="6844724" y="4394953"/>
            <a:ext cx="1210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(ritratto di quel momento)</a:t>
            </a:r>
          </a:p>
        </p:txBody>
      </p:sp>
    </p:spTree>
    <p:extLst>
      <p:ext uri="{BB962C8B-B14F-4D97-AF65-F5344CB8AC3E}">
        <p14:creationId xmlns:p14="http://schemas.microsoft.com/office/powerpoint/2010/main" val="2978786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3903133" cy="5143500"/>
          </a:xfrm>
          <a:prstGeom prst="rect">
            <a:avLst/>
          </a:prstGeom>
          <a:solidFill>
            <a:srgbClr val="F9F9F9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Text 1"/>
          <p:cNvSpPr/>
          <p:nvPr/>
        </p:nvSpPr>
        <p:spPr>
          <a:xfrm>
            <a:off x="4172351" y="195027"/>
            <a:ext cx="4683782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Utilizzo del dataset IMDB per sentiment analysis</a:t>
            </a:r>
            <a:endParaRPr lang="en-US" sz="2400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83B3C69-B808-E5E2-CBE2-EE5AF350D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2351" y="1127252"/>
            <a:ext cx="4683782" cy="374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Applicazioni pratiche: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e-commerce (analisi delle recensioni dei prodotti)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social media monitoring (analisi dell’opinione pubblica su marchi e aziende).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Processo di fine-tuning: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caricamento del dataset, </a:t>
            </a: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pulizia e preparazione dei testi (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preprocessing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addestramento del modello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validazione su dati non visti in precedenza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Risultati attesi: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modello ben addestrato sul dataset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IMDb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può raggiungere un’accuratezza compresa tra il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90% e il 95%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nella classificazione del sentiment di nuove recensioni.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BD6F400-02F6-261C-BE5B-0F0707A680E9}"/>
              </a:ext>
            </a:extLst>
          </p:cNvPr>
          <p:cNvSpPr txBox="1"/>
          <p:nvPr/>
        </p:nvSpPr>
        <p:spPr>
          <a:xfrm>
            <a:off x="118532" y="171093"/>
            <a:ext cx="366606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</a:t>
            </a: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{</a:t>
            </a: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'text': "I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rented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 AM CURIOUS-YELLOW from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my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video store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because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of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the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controversy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that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surrounded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it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when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it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was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first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released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1967. ... The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ending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was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also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quite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abrupt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and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confusing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Overall, an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interesting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experiment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but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not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great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film.",</a:t>
            </a: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'label': 0</a:t>
            </a: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},</a:t>
            </a: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{</a:t>
            </a: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'text': "The film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is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based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on the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true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story of Homer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Hickam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a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coal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miner's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son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who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was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inspired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by the first Sputnik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launch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to take up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rocketry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... Jake Gyllenhaal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is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great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Homer, and the film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is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full of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warmth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and humor.",</a:t>
            </a: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'label': 1</a:t>
            </a: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},</a:t>
            </a: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{</a:t>
            </a: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'text': "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This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movie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was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just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terrible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The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acting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was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bad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the plot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was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worse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and I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couldn't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finish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it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Don't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waste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your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time.",</a:t>
            </a: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'label': 0</a:t>
            </a: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},</a:t>
            </a: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{</a:t>
            </a: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'text': "A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wonderful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little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production. The writing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is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crisp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the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characters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are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charming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and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it’s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one of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those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rare movies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that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make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you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smile the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whole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time.",</a:t>
            </a: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'label': 1</a:t>
            </a: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},</a:t>
            </a: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{</a:t>
            </a: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'text': "I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really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wanted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to like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this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movie,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but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it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was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painfully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slow. The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dialogue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felt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unnatural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and the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ending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didn't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pay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off.",</a:t>
            </a: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'label': 0</a:t>
            </a: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}</a:t>
            </a: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]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19"/>
          <p:cNvSpPr/>
          <p:nvPr/>
        </p:nvSpPr>
        <p:spPr>
          <a:xfrm>
            <a:off x="5102340" y="0"/>
            <a:ext cx="4041660" cy="5143499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BB88BA2-0B2A-45D1-942E-9CDA2036B718}"/>
              </a:ext>
            </a:extLst>
          </p:cNvPr>
          <p:cNvSpPr/>
          <p:nvPr/>
        </p:nvSpPr>
        <p:spPr>
          <a:xfrm>
            <a:off x="5448300" y="160867"/>
            <a:ext cx="3365500" cy="20235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228600" y="250304"/>
            <a:ext cx="5219700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Eliminare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duplicati e gestire testi sporchi </a:t>
            </a:r>
            <a:endParaRPr lang="en-US" sz="2400" dirty="0">
              <a:solidFill>
                <a:srgbClr val="0F62FE"/>
              </a:solidFill>
            </a:endParaRPr>
          </a:p>
        </p:txBody>
      </p:sp>
      <p:sp>
        <p:nvSpPr>
          <p:cNvPr id="21" name="Text 18"/>
          <p:cNvSpPr/>
          <p:nvPr/>
        </p:nvSpPr>
        <p:spPr>
          <a:xfrm>
            <a:off x="5760901" y="2590648"/>
            <a:ext cx="2963999" cy="190500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import re</a:t>
            </a:r>
          </a:p>
          <a:p>
            <a:pPr marL="0" indent="0">
              <a:buNone/>
            </a:pPr>
            <a:endParaRPr lang="en-US" sz="1238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Rimuovere HTML tags</a:t>
            </a:r>
            <a:endParaRPr lang="en-US" sz="1238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38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text = re.sub(</a:t>
            </a:r>
            <a:r>
              <a:rPr lang="en-US" sz="1238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'&lt;.*?&gt;'</a:t>
            </a:r>
            <a:r>
              <a:rPr lang="en-US" sz="1238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'', text)</a:t>
            </a:r>
          </a:p>
          <a:p>
            <a:pPr marL="0" indent="0">
              <a:buNone/>
            </a:pPr>
            <a:endParaRPr lang="en-US" sz="1238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Normalizzare spazi</a:t>
            </a:r>
            <a:endParaRPr lang="en-US" sz="1238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38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text = re.sub(</a:t>
            </a:r>
            <a:r>
              <a:rPr lang="en-US" sz="1238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'\s+'</a:t>
            </a:r>
            <a:r>
              <a:rPr lang="en-US" sz="1238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' ', text).strip()</a:t>
            </a:r>
          </a:p>
          <a:p>
            <a:pPr marL="0" indent="0">
              <a:buNone/>
            </a:pPr>
            <a:endParaRPr lang="en-US" sz="1238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38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Rimuovere caratteri non alfabetici</a:t>
            </a:r>
            <a:endParaRPr lang="en-US" sz="1238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38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text = re.sub(</a:t>
            </a:r>
            <a:r>
              <a:rPr lang="en-US" sz="1238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'[^a-zA-Z\s]'</a:t>
            </a:r>
            <a:r>
              <a:rPr lang="en-US" sz="1238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'', text)</a:t>
            </a: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98544BBB-2879-D37B-45E0-5D168E188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172633"/>
            <a:ext cx="4549140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dataset possono presentare diversi problemi: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presenza di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duplicati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(lo stesso testo associato a etichette differenti o recensioni copiate)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presenza d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testi sporchi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(presenza di tag HTML, caratteri speciali o errori di codifica)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🧹 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tecniche di pulizia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prevedono </a:t>
            </a:r>
            <a:b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rimozione di tag HTML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normalizzazione degli spazi (rimozione spazi in eccesso e aggiunta spazi mancanti)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liminazione di caratteri non alfabetici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400" dirty="0"/>
              <a:t>✨ 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controllo qualità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 occupa invece di verificare la lunghezza dei testi, l’uso di lingue corrette e la presenza di eventuali etichette mancanti.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CD8B1B-BDE4-D285-9B7F-73006948B9D6}"/>
              </a:ext>
            </a:extLst>
          </p:cNvPr>
          <p:cNvSpPr txBox="1"/>
          <p:nvPr/>
        </p:nvSpPr>
        <p:spPr>
          <a:xfrm>
            <a:off x="5493337" y="301448"/>
            <a:ext cx="325966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&lt;p&gt;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Benvenuti&amp;nbsp;nel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&lt;b&gt;corso di 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Data&amp;nbsp;Science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!&lt;/b&gt;&lt;/p&gt;</a:t>
            </a: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Scopri come diventare un &lt;i&gt;data scientist&lt;/i&gt; in soli &amp;lt;30&amp;gt; giorni! 🚀</a:t>
            </a: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&lt;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br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&gt;</a:t>
            </a: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Errore di codifica: Il prezzo è €Â99 invece di €99.</a:t>
            </a: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&lt;a 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href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="https://esempio.com"&gt;Clicca qui&lt;/a&gt; per maggiori informazioni!</a:t>
            </a: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&lt;!-- Commento HTML non necessario --&gt;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78D2F-6A33-D48D-1DC8-A97DC409F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31303972-B65E-F142-8E9B-6B689860044B}"/>
              </a:ext>
            </a:extLst>
          </p:cNvPr>
          <p:cNvSpPr/>
          <p:nvPr/>
        </p:nvSpPr>
        <p:spPr>
          <a:xfrm>
            <a:off x="228600" y="326664"/>
            <a:ext cx="521970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Esempio</a:t>
            </a:r>
            <a:endParaRPr lang="en-US" sz="2400" dirty="0">
              <a:solidFill>
                <a:srgbClr val="0F62FE"/>
              </a:solidFill>
            </a:endParaRPr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A86F6360-EEEC-DF10-B410-BECC4C6F4720}"/>
              </a:ext>
            </a:extLst>
          </p:cNvPr>
          <p:cNvSpPr/>
          <p:nvPr/>
        </p:nvSpPr>
        <p:spPr>
          <a:xfrm>
            <a:off x="497726" y="1318993"/>
            <a:ext cx="3587137" cy="215443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import re</a:t>
            </a:r>
          </a:p>
          <a:p>
            <a:endParaRPr lang="en-US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40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</a:t>
            </a:r>
            <a:r>
              <a:rPr lang="en-US" sz="1400" dirty="0" err="1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Rimuovere</a:t>
            </a:r>
            <a:r>
              <a:rPr lang="en-US" sz="140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HTML tags</a:t>
            </a:r>
            <a:endParaRPr lang="en-US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text = </a:t>
            </a:r>
            <a:r>
              <a:rPr lang="en-US" sz="14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re.sub</a:t>
            </a:r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lang="en-US" sz="1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'&lt;.*?&gt;'</a:t>
            </a:r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'', text)</a:t>
            </a:r>
          </a:p>
          <a:p>
            <a:endParaRPr lang="en-US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40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</a:t>
            </a:r>
            <a:r>
              <a:rPr lang="en-US" sz="1400" dirty="0" err="1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Normalizzare</a:t>
            </a:r>
            <a:r>
              <a:rPr lang="en-US" sz="140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spazi</a:t>
            </a:r>
            <a:endParaRPr lang="en-US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text = </a:t>
            </a:r>
            <a:r>
              <a:rPr lang="en-US" sz="14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re.sub</a:t>
            </a:r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lang="en-US" sz="1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'\s+'</a:t>
            </a:r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' ', text).strip()</a:t>
            </a:r>
          </a:p>
          <a:p>
            <a:endParaRPr lang="en-US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40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</a:t>
            </a:r>
            <a:r>
              <a:rPr lang="en-US" sz="1400" dirty="0" err="1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Rimuovere</a:t>
            </a:r>
            <a:r>
              <a:rPr lang="en-US" sz="140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400" dirty="0" err="1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caratteri</a:t>
            </a:r>
            <a:r>
              <a:rPr lang="en-US" sz="1400" dirty="0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non </a:t>
            </a:r>
            <a:r>
              <a:rPr lang="en-US" sz="1400" dirty="0" err="1">
                <a:solidFill>
                  <a:srgbClr val="333333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alfabetici</a:t>
            </a:r>
            <a:endParaRPr lang="en-US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text = </a:t>
            </a:r>
            <a:r>
              <a:rPr lang="en-US" sz="14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re.sub</a:t>
            </a:r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lang="en-US" sz="1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'[^a-</a:t>
            </a:r>
            <a:r>
              <a:rPr lang="en-US" sz="14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zA</a:t>
            </a:r>
            <a:r>
              <a:rPr lang="en-US" sz="1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-Z\s]'</a:t>
            </a:r>
            <a:r>
              <a:rPr lang="en-US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'', text)</a:t>
            </a:r>
          </a:p>
        </p:txBody>
      </p:sp>
      <p:sp>
        <p:nvSpPr>
          <p:cNvPr id="22" name="Shape 19">
            <a:extLst>
              <a:ext uri="{FF2B5EF4-FFF2-40B4-BE49-F238E27FC236}">
                <a16:creationId xmlns:a16="http://schemas.microsoft.com/office/drawing/2014/main" id="{5452111A-CB12-9C9F-CF68-40ABEBFBCC1C}"/>
              </a:ext>
            </a:extLst>
          </p:cNvPr>
          <p:cNvSpPr/>
          <p:nvPr/>
        </p:nvSpPr>
        <p:spPr>
          <a:xfrm>
            <a:off x="4353989" y="0"/>
            <a:ext cx="4845166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F15300D-6BE1-BF09-3F35-F723FC7AF8CF}"/>
              </a:ext>
            </a:extLst>
          </p:cNvPr>
          <p:cNvSpPr txBox="1"/>
          <p:nvPr/>
        </p:nvSpPr>
        <p:spPr>
          <a:xfrm>
            <a:off x="4486274" y="121079"/>
            <a:ext cx="4580595" cy="49013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🔹 1. text =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re.sub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('&lt;.*?&gt;', '', text)</a:t>
            </a: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Rimuove i tag HTML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(come &lt;p&gt;, &lt;div&gt;, &lt;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br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&gt;, ecc.)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&lt;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&gt;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indicano l’inizio e la fine di un tag HTML.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.*?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significa: “qualsiasi carattere (.), ripetuto più volte (*), ma in modo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</a:t>
            </a:r>
            <a:r>
              <a:rPr lang="it-IT" sz="125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greedy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(?)” → cioè si ferma al primo &gt;.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re.sub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(pattern,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replacement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text)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sostituisce tutto ciò che corrisponde al pattern con la stringa vuota ‘’.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🔹 2. text =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re.sub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('\s+', ' ', text).strip()</a:t>
            </a: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Normalizza gli spazi</a:t>
            </a: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\s+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significa “uno o più spazi bianchi” (spazi, tab, a capo).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Tutti vengono sostituiti da un solo spazio ' '.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.strip()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rimuove eventuali spazi all’inizio o alla fine della stringa.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🔹 3. text =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re.sub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('[^a-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zA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-Z\s]', '', text)</a:t>
            </a: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Rimuove caratteri non alfabetici</a:t>
            </a: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quadre []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definiscono un insieme di caratteri ammessi.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a-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zA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-Z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tutte le lettere minuscole e maiuscole.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\s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→ gli spazi.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simbolo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^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all’inizio nega l’insieme → quindi rimuove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tutto ciò che non è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una lettera o uno spazio.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BD1E5FA-BFA1-9F08-7DFF-5FFA3838FC1B}"/>
              </a:ext>
            </a:extLst>
          </p:cNvPr>
          <p:cNvSpPr txBox="1"/>
          <p:nvPr/>
        </p:nvSpPr>
        <p:spPr>
          <a:xfrm>
            <a:off x="228600" y="4472000"/>
            <a:ext cx="372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esercitarvi sulle espressioni regolari vi consiglio 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hlinkClick r:id="rId3"/>
              </a:rPr>
              <a:t>https://regexr.com/</a:t>
            </a:r>
            <a:endParaRPr lang="it-IT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833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21ED640C-4FDB-3AF6-F20E-AEA68CA7F339}"/>
              </a:ext>
            </a:extLst>
          </p:cNvPr>
          <p:cNvSpPr/>
          <p:nvPr/>
        </p:nvSpPr>
        <p:spPr>
          <a:xfrm>
            <a:off x="6045200" y="3358396"/>
            <a:ext cx="3098800" cy="17851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Text 0"/>
          <p:cNvSpPr/>
          <p:nvPr/>
        </p:nvSpPr>
        <p:spPr>
          <a:xfrm>
            <a:off x="228600" y="213909"/>
            <a:ext cx="6628418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Formati comuni e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preparazione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 il training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228600" y="556809"/>
            <a:ext cx="65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2419" dirty="0"/>
          </a:p>
        </p:txBody>
      </p:sp>
      <p:sp>
        <p:nvSpPr>
          <p:cNvPr id="5" name="Text 2"/>
          <p:cNvSpPr/>
          <p:nvPr/>
        </p:nvSpPr>
        <p:spPr>
          <a:xfrm>
            <a:off x="268626" y="785034"/>
            <a:ext cx="3474590" cy="20313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1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Formati standard per dataset</a:t>
            </a:r>
            <a:br>
              <a:rPr lang="en-US" sz="11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dataset vengono solitamente salvati in formati strutturati come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JSON 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(JavaScript Object 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Notation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e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CSV 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(Comma-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Separated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Values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).</a:t>
            </a:r>
          </a:p>
          <a:p>
            <a:pPr marL="0" indent="0"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formato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JSON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consente di includere metadati (dati che spiegano i dati) e strutture annidate, risultando molto flessibile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formato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CSV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più semplice e leggero, ideale per dati tabellari.</a:t>
            </a:r>
            <a:endParaRPr lang="en-US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301137" y="929090"/>
            <a:ext cx="2199293" cy="2164969"/>
          </a:xfrm>
          <a:prstGeom prst="rect">
            <a:avLst/>
          </a:prstGeom>
          <a:solidFill>
            <a:srgbClr val="F8F8F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Shape 9"/>
          <p:cNvSpPr/>
          <p:nvPr/>
        </p:nvSpPr>
        <p:spPr>
          <a:xfrm>
            <a:off x="6676081" y="933940"/>
            <a:ext cx="2199293" cy="2160119"/>
          </a:xfrm>
          <a:prstGeom prst="rect">
            <a:avLst/>
          </a:prstGeom>
          <a:solidFill>
            <a:srgbClr val="F8F8F8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3" name="Text 10"/>
          <p:cNvSpPr/>
          <p:nvPr/>
        </p:nvSpPr>
        <p:spPr>
          <a:xfrm>
            <a:off x="7220005" y="1098048"/>
            <a:ext cx="1634367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// CSV format</a:t>
            </a: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text,label</a:t>
            </a: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"Great movie!",1</a:t>
            </a: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"Terrible plot",0</a:t>
            </a:r>
            <a:endParaRPr lang="en-US" sz="1350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E3CDBC8-6600-EC2E-14A0-E20322FF70B8}"/>
              </a:ext>
            </a:extLst>
          </p:cNvPr>
          <p:cNvSpPr txBox="1"/>
          <p:nvPr/>
        </p:nvSpPr>
        <p:spPr>
          <a:xfrm>
            <a:off x="228601" y="2995783"/>
            <a:ext cx="5105336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 dirty="0">
                <a:solidFill>
                  <a:srgbClr val="0070C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Preparazione per il training</a:t>
            </a:r>
            <a:br>
              <a:rPr lang="it-IT" sz="1100" b="1" dirty="0">
                <a:solidFill>
                  <a:srgbClr val="0070C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Comprende: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tokenizzazione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(conversione del testo in numeri)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suddivisione dei dati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training (70%), 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validation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(15%) e test (15%)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l’uso del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batch processing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(elaborazione parallela in mini-batch) per ottimizzare l’efficienza computazionale</a:t>
            </a:r>
          </a:p>
          <a:p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Questi passaggi sono essenziali per garantire che il modello impari correttamente dai dati e riesca 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generalizzare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su esempi mai visti prima.</a:t>
            </a:r>
          </a:p>
        </p:txBody>
      </p:sp>
      <p:sp>
        <p:nvSpPr>
          <p:cNvPr id="23" name="Text 8"/>
          <p:cNvSpPr/>
          <p:nvPr/>
        </p:nvSpPr>
        <p:spPr>
          <a:xfrm>
            <a:off x="4691908" y="1084290"/>
            <a:ext cx="1984173" cy="18697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// JSON format</a:t>
            </a: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{</a:t>
            </a: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"text": "Great movie!",</a:t>
            </a: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"label": 1,</a:t>
            </a: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"metadata": {</a:t>
            </a: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"length": 32,</a:t>
            </a: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  "source": "imdb"</a:t>
            </a: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  }</a:t>
            </a:r>
            <a:endParaRPr lang="en-US" sz="1350" dirty="0"/>
          </a:p>
          <a:p>
            <a:pPr marL="0" indent="0">
              <a:buNone/>
            </a:pPr>
            <a:r>
              <a:rPr lang="en-US" sz="1350" dirty="0">
                <a:solidFill>
                  <a:srgbClr val="333333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}</a:t>
            </a:r>
            <a:endParaRPr lang="en-US" sz="1350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77F31EA6-1CDD-A813-3C28-B37C5B47F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1732" y="3440128"/>
            <a:ext cx="2865735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Ricorda: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it-IT" alt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Dati di validazione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servono per </a:t>
            </a: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ottimizzare e regolare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modello durante l’addestramento.</a:t>
            </a:r>
            <a:b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Dati di test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servono per </a:t>
            </a: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valutare le prestazioni finali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modello, una volta completato l’addestramento.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Text 1"/>
          <p:cNvSpPr/>
          <p:nvPr/>
        </p:nvSpPr>
        <p:spPr>
          <a:xfrm>
            <a:off x="182858" y="259318"/>
            <a:ext cx="4023354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Perché il bilanciamento è cruciale</a:t>
            </a:r>
            <a:endParaRPr lang="en-US" sz="2400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EAADD4DE-1B05-9B68-3BE0-8CA54EAE3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52" y="1197754"/>
            <a:ext cx="3820160" cy="374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Problema dello squilibrio: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dataset sbilanciato (ad esempio 95% non-spam e 5% spam) induce il modello 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predire quasi sempre la classe più frequente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risultato è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un’accuratezza apparentemente alta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ma il modello fallisce nel riconoscere correttamente la classe minoritaria.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Conseguenze: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sviluppa un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verso la classe maggioritaria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ottenendo prestazioni scarse sulla classe minoritaria.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metriche tradizionali, come l’accuratezza (n° predizioni corrette / n° predizioni totali), risultano quindi fuorvianti e il modello diventa poco utile.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A69F2D7-8A78-B4C7-B083-87068700C6C2}"/>
              </a:ext>
            </a:extLst>
          </p:cNvPr>
          <p:cNvSpPr txBox="1"/>
          <p:nvPr/>
        </p:nvSpPr>
        <p:spPr>
          <a:xfrm>
            <a:off x="4937784" y="1407794"/>
            <a:ext cx="4023364" cy="220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Tecniche di bilanciamento: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Undersampling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ridurre il numero di esempi della classe maggioritaria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Oversampling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aumentare gli esempi della classe minoritaria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Weighted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loss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assegnare un peso maggiore agli errori commessi sulla classe minoritaria, penalizzandoli di più durante l’addestramento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28600" y="250304"/>
            <a:ext cx="4876800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Copertura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linguistica, diversità e bias </a:t>
            </a:r>
            <a:endParaRPr lang="en-US" sz="2400" dirty="0">
              <a:solidFill>
                <a:srgbClr val="0F62FE"/>
              </a:solidFill>
            </a:endParaRPr>
          </a:p>
        </p:txBody>
      </p:sp>
      <p:sp>
        <p:nvSpPr>
          <p:cNvPr id="24" name="Shape 21"/>
          <p:cNvSpPr/>
          <p:nvPr/>
        </p:nvSpPr>
        <p:spPr>
          <a:xfrm>
            <a:off x="5394982" y="0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570FBF57-D679-7047-3D6F-F43322000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31868"/>
            <a:ext cx="4701540" cy="374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rappresentatività linguistica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tiene conto di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variazioni geografiche </a:t>
            </a: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es.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inglese americano vs britannico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registri linguistici </a:t>
            </a: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es. formale vs informale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cambiamenti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delle lingue nel tempo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diversità demografica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comprende invece fattori come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it-IT" alt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tà</a:t>
            </a:r>
            <a:b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alt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genere</a:t>
            </a:r>
            <a:b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background culturale</a:t>
            </a: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0BC844-1D01-C2DB-06F2-C1F708802AD0}"/>
              </a:ext>
            </a:extLst>
          </p:cNvPr>
          <p:cNvSpPr txBox="1"/>
          <p:nvPr/>
        </p:nvSpPr>
        <p:spPr>
          <a:xfrm>
            <a:off x="5494020" y="1091916"/>
            <a:ext cx="348234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fondamentale evitare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rgbClr val="0070C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problematici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come: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geografico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dataset provenienti solo da paesi sviluppati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temporale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dati obsoleti 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selezione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utenti non rappresentativi dell’intera popolazione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best practice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prevedono di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combinare dati provenienti da fonti diverse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di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testare i modelli su gruppi sottorappresentati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per garantire maggiore equità e affidabilità.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600" y="215383"/>
            <a:ext cx="2192908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riassumere</a:t>
            </a:r>
            <a:endParaRPr lang="en-US" sz="2400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EBCE570E-064B-2444-338E-03C93F4F4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" y="1072382"/>
            <a:ext cx="3749040" cy="336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200" dirty="0"/>
              <a:t>✅ 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percorso completo per un fine-tuning supervisionato efficace inizia con la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ricerca delle fonti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(come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Hugging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Face Datasets,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Kaggle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 UCI), verificando sempre licenze e qualità dei dati.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00" dirty="0"/>
              <a:t>✅ 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L’esempio IMDB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con le sue 50.000 recensioni bilanciate, rappresenta un ottimo dataset per il sentiment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analysis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adatto anche a casi d’uso come e-commerce e social media monitoring.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200" dirty="0"/>
              <a:t>✅ 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pulizia essenziale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elimina duplicati e tag HTML, uniforma i formati (JSON/CSV) e prepara i dati per la tokenizzazione.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8BE709F-F48E-A341-C862-F2878F909AB6}"/>
              </a:ext>
            </a:extLst>
          </p:cNvPr>
          <p:cNvSpPr txBox="1"/>
          <p:nvPr/>
        </p:nvSpPr>
        <p:spPr>
          <a:xfrm>
            <a:off x="4922520" y="1072382"/>
            <a:ext cx="3749040" cy="2488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bilanciamento strategico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rileva eventuali squilibri nelle classi e applica tecniche di correzione.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Infine, la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rappresentatività globale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assicura varietà linguistica e demografica, riducendo i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risultato finale è un dataset pulito, bilanciato e rappresentativo, ideale per costruire modelli affidabili e applicabili in scenari reali.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6ED9FC3-3654-65CE-478C-D015FDD89FDE}"/>
              </a:ext>
            </a:extLst>
          </p:cNvPr>
          <p:cNvCxnSpPr/>
          <p:nvPr/>
        </p:nvCxnSpPr>
        <p:spPr>
          <a:xfrm>
            <a:off x="4594860" y="924811"/>
            <a:ext cx="0" cy="3293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Metodi di fine-tuning: full vs efficienti (LoRA, QLoRA)</a:t>
            </a:r>
            <a:endParaRPr lang="en-US" sz="4388" dirty="0"/>
          </a:p>
        </p:txBody>
      </p:sp>
      <p:sp>
        <p:nvSpPr>
          <p:cNvPr id="4" name="Text 1"/>
          <p:cNvSpPr/>
          <p:nvPr/>
        </p:nvSpPr>
        <p:spPr>
          <a:xfrm>
            <a:off x="285750" y="1657350"/>
            <a:ext cx="857250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36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ITS Bari – Generative AI</a:t>
            </a:r>
            <a:endParaRPr lang="en-US" sz="2363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1FB4487A-E725-200B-E959-ED83A0516D46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  <p:sp>
        <p:nvSpPr>
          <p:cNvPr id="6" name="CasellaDiTesto 6">
            <a:extLst>
              <a:ext uri="{FF2B5EF4-FFF2-40B4-BE49-F238E27FC236}">
                <a16:creationId xmlns:a16="http://schemas.microsoft.com/office/drawing/2014/main" id="{74D46E9C-748D-C4AA-D024-B07167A39660}"/>
              </a:ext>
            </a:extLst>
          </p:cNvPr>
          <p:cNvSpPr txBox="1"/>
          <p:nvPr/>
        </p:nvSpPr>
        <p:spPr>
          <a:xfrm>
            <a:off x="7273637" y="4644509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285750" y="272534"/>
            <a:ext cx="391132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Obiettivi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apprendimento</a:t>
            </a:r>
            <a:endParaRPr lang="en-US" sz="2400" dirty="0"/>
          </a:p>
        </p:txBody>
      </p:sp>
      <p:sp>
        <p:nvSpPr>
          <p:cNvPr id="36" name="Rectangle 1">
            <a:extLst>
              <a:ext uri="{FF2B5EF4-FFF2-40B4-BE49-F238E27FC236}">
                <a16:creationId xmlns:a16="http://schemas.microsoft.com/office/drawing/2014/main" id="{BC362B75-A883-7CAE-0B33-2A43718AD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072" y="778737"/>
            <a:ext cx="3823855" cy="2039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200" dirty="0"/>
              <a:t>🎯 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questa presentazione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confronteremo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</a:t>
            </a:r>
            <a:r>
              <a:rPr kumimoji="0" lang="it-IT" altLang="it-IT" sz="125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full fine-tuning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 le tecniche </a:t>
            </a:r>
            <a:r>
              <a:rPr kumimoji="0" lang="it-IT" altLang="it-IT" sz="12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 </a:t>
            </a:r>
            <a:r>
              <a:rPr kumimoji="0" lang="it-IT" altLang="it-IT" sz="125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efficient</a:t>
            </a:r>
            <a:r>
              <a:rPr kumimoji="0" lang="it-IT" altLang="it-IT" sz="125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fine-tuning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analizzando i rispettivi vantaggi e svantaggi.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200" dirty="0"/>
              <a:t>🎯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Approfondiremo inoltre i concetti e i benefici di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LoRA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(Low-Rank Adaptation)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una metodologia che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ottimizza il processo di fine-tuning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riducendo in modo significativo il numero di parametri da aggiornare.</a:t>
            </a:r>
          </a:p>
        </p:txBody>
      </p:sp>
      <p:sp>
        <p:nvSpPr>
          <p:cNvPr id="37" name="Rectangle 2">
            <a:extLst>
              <a:ext uri="{FF2B5EF4-FFF2-40B4-BE49-F238E27FC236}">
                <a16:creationId xmlns:a16="http://schemas.microsoft.com/office/drawing/2014/main" id="{3BBBB304-35C1-9441-91D7-1A063E201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363" y="778737"/>
            <a:ext cx="3710259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🎯 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Spiegheremo come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QLoRA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Quantized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Low-Rank Adaptation)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migliori ulteriormente il processo di fine-tuning,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combinando la quantizzazione con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LoRA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ridurre l’utilizzo di memoria.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🎯 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Forniremo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criteri pratici per scegliere l’approccio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più adatto in base al contesto, alle risorse disponibili e agli obiettivi specifici del progetto.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 termine, sarete in grado di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comprendere le differenze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tra i vari approcci e di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scegliere la tecnica più appropriata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i vostri progetti di fine-tuning.</a:t>
            </a:r>
          </a:p>
        </p:txBody>
      </p:sp>
      <p:pic>
        <p:nvPicPr>
          <p:cNvPr id="39" name="Immagine 38" descr="Immagine che contiene elettronica, pannello di controllo, Ingegneria elettronica, macchina">
            <a:extLst>
              <a:ext uri="{FF2B5EF4-FFF2-40B4-BE49-F238E27FC236}">
                <a16:creationId xmlns:a16="http://schemas.microsoft.com/office/drawing/2014/main" id="{87F0454B-C078-BCB9-3A5E-F8F3CDF11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9140" y="3064619"/>
            <a:ext cx="3009400" cy="157241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24">
            <a:extLst>
              <a:ext uri="{FF2B5EF4-FFF2-40B4-BE49-F238E27FC236}">
                <a16:creationId xmlns:a16="http://schemas.microsoft.com/office/drawing/2014/main" id="{7D2B7A16-0AA4-EEA8-35BA-084B45EBE709}"/>
              </a:ext>
            </a:extLst>
          </p:cNvPr>
          <p:cNvSpPr/>
          <p:nvPr/>
        </p:nvSpPr>
        <p:spPr>
          <a:xfrm>
            <a:off x="4648200" y="815340"/>
            <a:ext cx="4495800" cy="4328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555784B4-50AC-F22D-60EE-B7286209BFC5}"/>
              </a:ext>
            </a:extLst>
          </p:cNvPr>
          <p:cNvSpPr/>
          <p:nvPr/>
        </p:nvSpPr>
        <p:spPr>
          <a:xfrm>
            <a:off x="0" y="2682240"/>
            <a:ext cx="4648200" cy="2461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85750" y="282315"/>
            <a:ext cx="6886501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Introduzione: perché servono metodi efficienti </a:t>
            </a:r>
            <a:endParaRPr lang="en-US" sz="2400" dirty="0"/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804CF60A-9B3A-55D8-1F1E-28C564159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" y="1049697"/>
            <a:ext cx="3874770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 linguistici di grandi dimensioni (LLM)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come GPT-3 o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LLaMA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sono </a:t>
            </a:r>
            <a:r>
              <a:rPr kumimoji="0" lang="it-IT" altLang="it-IT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-addestrati su enormi quantità di dati e possiedono una conoscenza generale molto ampia.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Tuttavia, per risolvere </a:t>
            </a: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compiti specifici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è necessario adattarli tramite il processo di </a:t>
            </a: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fine-tuning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fine-tuning tradizionale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o </a:t>
            </a: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full fine-tuning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prevede l’aggiornamento di miliardi di parametri, un’operazione estremamente costosa sia in termini di risorse computazionali (GPU potenti) sia di tempo.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modello come GPT-3.5 ha 175 miliardi di parametri.</a:t>
            </a:r>
            <a:b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Anche se gli fornisci “solo” 10.000 esempi, il processo di fine-tuning implica aggiornare tutti i 175 miliardi di pesi a ogni batch. </a:t>
            </a:r>
            <a:b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richiede GPU potenti, molta memoria e tempo.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C3BB6F6-08A6-4665-3B88-186D31CB59CC}"/>
              </a:ext>
            </a:extLst>
          </p:cNvPr>
          <p:cNvSpPr txBox="1"/>
          <p:nvPr/>
        </p:nvSpPr>
        <p:spPr>
          <a:xfrm>
            <a:off x="5120640" y="1490551"/>
            <a:ext cx="355092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Questa barriera tecnica ed economica </a:t>
            </a: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limita l’accessibilità e la possibilità di personalizzazione 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dei modelli.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questo motivo, è nata la necessità di sviluppare metodi più </a:t>
            </a: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efficienti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in grado di ottenere prestazioni comparabili utilizzando molte meno risorse.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Approcci moderni come </a:t>
            </a:r>
            <a:r>
              <a:rPr kumimoji="0" lang="it-IT" altLang="it-IT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LoRA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kumimoji="0" lang="it-IT" altLang="it-IT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QLoRA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rappresentano una vera </a:t>
            </a: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rivoluzione democratica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poiché consentono anche a ricercatori, studenti e piccole aziende di personalizzare modelli avanzati senza bisogno di costose infrastrutture di calcolo.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E640C-59C0-AABA-44E1-4709CBC20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7F039307-A29F-125E-A02B-59439A083E1C}"/>
              </a:ext>
            </a:extLst>
          </p:cNvPr>
          <p:cNvSpPr/>
          <p:nvPr/>
        </p:nvSpPr>
        <p:spPr>
          <a:xfrm>
            <a:off x="285750" y="285750"/>
            <a:ext cx="5102359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Caso reale di prompt engineering </a:t>
            </a:r>
            <a:endParaRPr lang="en-US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140955F-65F2-F348-4FDD-31AAC1B1E42E}"/>
              </a:ext>
            </a:extLst>
          </p:cNvPr>
          <p:cNvSpPr txBox="1"/>
          <p:nvPr/>
        </p:nvSpPr>
        <p:spPr>
          <a:xfrm>
            <a:off x="599193" y="3174224"/>
            <a:ext cx="3205596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Idea: E se usassimo l’AI generativa?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AF6C47D-602E-98C4-AB2F-5205BE78A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42" y="1551281"/>
            <a:ext cx="1766887" cy="14668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374679E-3DB2-B39F-AD54-CCA6B6430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883" y="867119"/>
            <a:ext cx="4398840" cy="283517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2FBC65E-8061-DB96-EB6D-532D2DD25581}"/>
              </a:ext>
            </a:extLst>
          </p:cNvPr>
          <p:cNvSpPr txBox="1"/>
          <p:nvPr/>
        </p:nvSpPr>
        <p:spPr>
          <a:xfrm>
            <a:off x="4137303" y="3803615"/>
            <a:ext cx="4572000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report può essere rappresentato come file XML (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Extensible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Markup Language), dove ogni elemento è rappresentato con uno specifico tag. 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Es. &lt;list&gt; indica un elemento lista</a:t>
            </a:r>
          </a:p>
        </p:txBody>
      </p:sp>
    </p:spTree>
    <p:extLst>
      <p:ext uri="{BB962C8B-B14F-4D97-AF65-F5344CB8AC3E}">
        <p14:creationId xmlns:p14="http://schemas.microsoft.com/office/powerpoint/2010/main" val="3495244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1"/>
            <a:ext cx="512826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Text 1"/>
          <p:cNvSpPr/>
          <p:nvPr/>
        </p:nvSpPr>
        <p:spPr>
          <a:xfrm>
            <a:off x="350498" y="443984"/>
            <a:ext cx="4023354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Full fine-tuning</a:t>
            </a:r>
            <a:endParaRPr lang="en-US" sz="2400" dirty="0"/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E0BAD001-4F55-90C5-2940-61970BD5A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1090449"/>
            <a:ext cx="459485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full fine-tuning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consiste nell’aggiornamento di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tutti i pesi (parametri)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un modello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-addestrato, utilizzando un nuovo dataset specifico per il compito desiderato.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 funziona</a:t>
            </a:r>
            <a:b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Si parte da un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 base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(ad esempio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LLaMA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2)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Si prepara un dataset di addestramento con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 mirati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 task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modello viene addestrato su questo dataset,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aggiornando tutti i suoi parametri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E385E44-812D-F67E-E86A-C110E34EF8C0}"/>
              </a:ext>
            </a:extLst>
          </p:cNvPr>
          <p:cNvSpPr txBox="1"/>
          <p:nvPr/>
        </p:nvSpPr>
        <p:spPr>
          <a:xfrm>
            <a:off x="5512746" y="1276707"/>
            <a:ext cx="3284226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come se uno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chef esperto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(il modello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-addestrato) imparasse a cucinare un piatto regionale: modifica leggermente tutte le sue tecniche di base per perfezionare la nuova ricetta.</a:t>
            </a:r>
          </a:p>
        </p:txBody>
      </p:sp>
      <p:pic>
        <p:nvPicPr>
          <p:cNvPr id="33" name="Immagine 32" descr="Immagine che contiene persona, cibo, pasto, stoviglie">
            <a:extLst>
              <a:ext uri="{FF2B5EF4-FFF2-40B4-BE49-F238E27FC236}">
                <a16:creationId xmlns:a16="http://schemas.microsoft.com/office/drawing/2014/main" id="{1238245C-DD54-1ADC-9BE5-A78D90D4B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11515" y="2675499"/>
            <a:ext cx="2686689" cy="179112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250A2D8B-0576-29F0-26F6-CB7602BF4B9E}"/>
              </a:ext>
            </a:extLst>
          </p:cNvPr>
          <p:cNvSpPr/>
          <p:nvPr/>
        </p:nvSpPr>
        <p:spPr>
          <a:xfrm>
            <a:off x="0" y="3017520"/>
            <a:ext cx="9144000" cy="21259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28600" y="242975"/>
            <a:ext cx="3871253" cy="6646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Full fine-tuning</a:t>
            </a:r>
          </a:p>
          <a:p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limiti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termini di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risorse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tempo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228600" y="1213887"/>
            <a:ext cx="8663940" cy="346248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Il full fine-tuning presenta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importanti limitazioni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 ne riducono l'accessibilità. 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Richiede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enormi risorse computazionali: </a:t>
            </a:r>
            <a:b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endParaRPr lang="en-US" sz="12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i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un modello da 7 miliardi di parametri servono </a:t>
            </a:r>
            <a:r>
              <a:rPr lang="en-US" sz="1250" b="1" i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diverse GPU di fascia alta </a:t>
            </a:r>
            <a:r>
              <a:rPr lang="en-US" sz="1250" i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(come NVIDIA A100) con decine di GB di VRAM ciascuna. </a:t>
            </a:r>
            <a:br>
              <a:rPr lang="en-US" sz="1250" i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i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il processo di addestramento può durare </a:t>
            </a:r>
            <a:r>
              <a:rPr lang="en-US" sz="1250" b="1" i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giorni o settimane</a:t>
            </a:r>
            <a:r>
              <a:rPr lang="en-US" sz="1250" i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a seconda della dimensione del modello e del dataset</a:t>
            </a:r>
            <a:b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Ogni volta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esegue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full fine-tuning per un nuovo task,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una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copia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intera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 tutti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pesi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modificati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 10 task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diversi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dovranno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salvare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10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occupando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centinaia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GB o TB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spazio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Inoltre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l'elevato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consumo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energetico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delle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GPU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contribuisce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un'impronta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carbonio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significativa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sollevando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preoccupazioni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ambientali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progetti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larga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scala.</a:t>
            </a:r>
            <a:endParaRPr lang="en-US" sz="1250" dirty="0"/>
          </a:p>
        </p:txBody>
      </p:sp>
      <p:pic>
        <p:nvPicPr>
          <p:cNvPr id="10" name="Immagine 9" descr="Immagine che contiene orologio, Orologio al quarzo, Orologio da parete, orari">
            <a:extLst>
              <a:ext uri="{FF2B5EF4-FFF2-40B4-BE49-F238E27FC236}">
                <a16:creationId xmlns:a16="http://schemas.microsoft.com/office/drawing/2014/main" id="{6A0B08AC-C37D-7DA1-1F72-E716BD2C1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18019" y="467127"/>
            <a:ext cx="1571625" cy="10477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3AAF6-1C81-D085-39D8-4248093C3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CCDC576-49DA-3C47-2291-E395125FD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300F68D0-420E-0521-8CC9-8EC8DDA1F400}"/>
              </a:ext>
            </a:extLst>
          </p:cNvPr>
          <p:cNvSpPr/>
          <p:nvPr/>
        </p:nvSpPr>
        <p:spPr>
          <a:xfrm>
            <a:off x="0" y="0"/>
            <a:ext cx="5394982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F9B3296-0530-E863-4497-70DF3389E46B}"/>
              </a:ext>
            </a:extLst>
          </p:cNvPr>
          <p:cNvSpPr/>
          <p:nvPr/>
        </p:nvSpPr>
        <p:spPr>
          <a:xfrm>
            <a:off x="228600" y="288776"/>
            <a:ext cx="4000500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Approcci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efficienti</a:t>
            </a:r>
            <a:endParaRPr lang="en-US" sz="24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idea generale </a:t>
            </a:r>
            <a:endParaRPr lang="en-US" sz="1900" dirty="0">
              <a:solidFill>
                <a:srgbClr val="0F62FE"/>
              </a:solidFill>
            </a:endParaRPr>
          </a:p>
        </p:txBody>
      </p:sp>
      <p:sp>
        <p:nvSpPr>
          <p:cNvPr id="23" name="Shape 20">
            <a:extLst>
              <a:ext uri="{FF2B5EF4-FFF2-40B4-BE49-F238E27FC236}">
                <a16:creationId xmlns:a16="http://schemas.microsoft.com/office/drawing/2014/main" id="{A3594583-043F-60CB-3B33-A210398DF5E5}"/>
              </a:ext>
            </a:extLst>
          </p:cNvPr>
          <p:cNvSpPr/>
          <p:nvPr/>
        </p:nvSpPr>
        <p:spPr>
          <a:xfrm>
            <a:off x="5394982" y="0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D58BB05C-2D2A-5C28-B07D-61AAA509B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369" y="1298242"/>
            <a:ext cx="4535415" cy="336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L’idea alla base degli approcci di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Parameter-Efficient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Fine-Tuning (PEFT)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semplice: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invece di aggiornare tutti i parametri del modello, si modifica solo una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piccola parte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riducendo drasticamente il consumo di risorse e il tempo di addestramento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questo modo: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impara più velocemente</a:t>
            </a:r>
            <a:b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serve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molta meno potenza di calcolo</a:t>
            </a:r>
            <a:b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 può ottenere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quasi la stessa qualità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dei risultati del fine-tuning completo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0F9CCF-477E-E360-6285-A744CAA7BB1C}"/>
              </a:ext>
            </a:extLst>
          </p:cNvPr>
          <p:cNvSpPr txBox="1"/>
          <p:nvPr/>
        </p:nvSpPr>
        <p:spPr>
          <a:xfrm>
            <a:off x="5861351" y="1297471"/>
            <a:ext cx="2990341" cy="182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Immagina di avere un cantante bravissimo che sa già interpretare molti stili. 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insegnargli una nuova canzone,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serve fargli reimparare tutto il canto da zero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— basta allenarlo solo su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alcune parti della voce e del ritmo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specifiche per quella canzone.</a:t>
            </a:r>
          </a:p>
        </p:txBody>
      </p:sp>
      <p:pic>
        <p:nvPicPr>
          <p:cNvPr id="8" name="Immagine 7" descr="Immagine che contiene microfono, Apparecchiature audio, Asta del microfono, musica">
            <a:extLst>
              <a:ext uri="{FF2B5EF4-FFF2-40B4-BE49-F238E27FC236}">
                <a16:creationId xmlns:a16="http://schemas.microsoft.com/office/drawing/2014/main" id="{3DED7D29-28E0-3403-5CE8-5829BBEC5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070689" y="3268681"/>
            <a:ext cx="2402752" cy="160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213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394982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228600" y="288776"/>
            <a:ext cx="4000500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Approcci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efficienti</a:t>
            </a:r>
            <a:endParaRPr lang="en-US" sz="24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idea generale </a:t>
            </a:r>
            <a:endParaRPr lang="en-US" sz="1900" dirty="0">
              <a:solidFill>
                <a:srgbClr val="0F62FE"/>
              </a:solidFill>
            </a:endParaRPr>
          </a:p>
        </p:txBody>
      </p:sp>
      <p:sp>
        <p:nvSpPr>
          <p:cNvPr id="23" name="Shape 20"/>
          <p:cNvSpPr/>
          <p:nvPr/>
        </p:nvSpPr>
        <p:spPr>
          <a:xfrm>
            <a:off x="5394982" y="0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CD2FB7C2-60D2-F3CA-887B-2E6A9134B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17" y="1011162"/>
            <a:ext cx="4994564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Esistono diverse tecniche di PEFT, tra cui: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Freezing: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significa </a:t>
            </a:r>
            <a:r>
              <a:rPr lang="it-IT" sz="125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“congelare”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maggior parte dei pesi del modello, cioè mantenerli fissi e non aggiornarli. Solo alcuni strati (in genere quelli finali o più rilevanti per il nuovo compito) vengono modificati.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Adapters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questo caso si aggiungono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piccoli moduli addestrabili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all’interno del modello già esistente. Durante l’addestramento, solo questi moduli vengono aggiornati, mentre il resto del modello rimane invariato.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Low-Rank Adaptation (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LoRA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invece di aggiornare direttamente i parametri principali, si introducono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piccole matrici aggiuntive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(a “basso rango”) che approssimano le modifiche necessarie. Questo approccio riduce moltissimo la memoria e i tempi di calcolo, mantenendo prestazioni elevate.</a:t>
            </a: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A1663E5-B7A2-4D66-9391-6A04C7486F2C}"/>
              </a:ext>
            </a:extLst>
          </p:cNvPr>
          <p:cNvSpPr txBox="1"/>
          <p:nvPr/>
        </p:nvSpPr>
        <p:spPr>
          <a:xfrm>
            <a:off x="5623583" y="1438189"/>
            <a:ext cx="334860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come bloccare quasi tutto il cervello del modello e allenare solo una piccola parte specializzata</a:t>
            </a:r>
          </a:p>
          <a:p>
            <a:endParaRPr lang="it-IT" sz="125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È come aggiungere delle “mini estensioni” che insegnano al modello nuove abilità senza toccare ciò che già sa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È come apportare solo piccole correzioni mirate su un grande sistema, invece di riscriverlo da zero</a:t>
            </a:r>
          </a:p>
          <a:p>
            <a:endParaRPr lang="it-IT" sz="1400" dirty="0"/>
          </a:p>
          <a:p>
            <a:endParaRPr lang="it-IT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25">
            <a:extLst>
              <a:ext uri="{FF2B5EF4-FFF2-40B4-BE49-F238E27FC236}">
                <a16:creationId xmlns:a16="http://schemas.microsoft.com/office/drawing/2014/main" id="{6B85AB9F-F058-62D8-51E5-B02D479CBAC2}"/>
              </a:ext>
            </a:extLst>
          </p:cNvPr>
          <p:cNvSpPr/>
          <p:nvPr/>
        </p:nvSpPr>
        <p:spPr>
          <a:xfrm>
            <a:off x="4937784" y="2794000"/>
            <a:ext cx="4206216" cy="2349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hape 0"/>
          <p:cNvSpPr/>
          <p:nvPr/>
        </p:nvSpPr>
        <p:spPr>
          <a:xfrm>
            <a:off x="0" y="0"/>
            <a:ext cx="4937784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Text 1"/>
          <p:cNvSpPr/>
          <p:nvPr/>
        </p:nvSpPr>
        <p:spPr>
          <a:xfrm>
            <a:off x="184498" y="272535"/>
            <a:ext cx="2753959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LoRA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principi base</a:t>
            </a:r>
            <a:endParaRPr lang="en-US" sz="24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BB241D0-D38E-7F6A-B74E-923CE7FB68C9}"/>
              </a:ext>
            </a:extLst>
          </p:cNvPr>
          <p:cNvSpPr txBox="1"/>
          <p:nvPr/>
        </p:nvSpPr>
        <p:spPr>
          <a:xfrm>
            <a:off x="5177342" y="2865953"/>
            <a:ext cx="3727100" cy="220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matrice a basso rango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una versione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 piccola e semplificata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una matrice grande.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pratica, invece di memorizzare tutti i numeri della matrice originale, ne memorizzi solo </a:t>
            </a:r>
            <a:r>
              <a:rPr lang="it-IT" sz="125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 parte sufficiente per catturare le informazioni più importanti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poche parole, puoi </a:t>
            </a:r>
            <a:r>
              <a:rPr lang="it-IT" sz="125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approssimare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matrice più grande con una combinazione di due matrici più piccole.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6C7E0D0-E3E5-F5AE-C3E4-EA52028D5EE2}"/>
              </a:ext>
            </a:extLst>
          </p:cNvPr>
          <p:cNvSpPr txBox="1"/>
          <p:nvPr/>
        </p:nvSpPr>
        <p:spPr>
          <a:xfrm>
            <a:off x="367378" y="475911"/>
            <a:ext cx="420462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Nei modelli di intelligenza artificiale, 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pesi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ciascuno strato (indicati con la lettera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W, weights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sono rappresentati da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matrici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grandi tabelle di numeri che definiscono come il modello elabora le informazioni.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fine-tuning tradizionale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tutti i valori di queste matrici vengono aggiornati.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L’idea alla base di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LoRA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semplice ma geniale: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invece di modificare direttamente la grande matrice dei pesi (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), si aggiungono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due piccole matrici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chiamate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che servono per rappresentare le modifiche in modo compatto.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termini matematici, il prodotto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(B × A)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una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matrice a basso rango.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4D5C9A2-A4E1-C266-C2B0-6508BA815906}"/>
              </a:ext>
            </a:extLst>
          </p:cNvPr>
          <p:cNvSpPr txBox="1"/>
          <p:nvPr/>
        </p:nvSpPr>
        <p:spPr>
          <a:xfrm>
            <a:off x="5122282" y="1629883"/>
            <a:ext cx="3837220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richiede molta memoria (VRAM) e potenza di calcolo, perché le matrici possono avere milioni o miliardi di elementi.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6E630-4AAA-49C0-86B8-BF90B8678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ECB7B5BA-5B04-A312-5272-2A4D1458560F}"/>
              </a:ext>
            </a:extLst>
          </p:cNvPr>
          <p:cNvSpPr/>
          <p:nvPr/>
        </p:nvSpPr>
        <p:spPr>
          <a:xfrm>
            <a:off x="0" y="0"/>
            <a:ext cx="4206218" cy="5163718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B97314C-CF88-0216-9303-4FC0D772F017}"/>
              </a:ext>
            </a:extLst>
          </p:cNvPr>
          <p:cNvSpPr/>
          <p:nvPr/>
        </p:nvSpPr>
        <p:spPr>
          <a:xfrm>
            <a:off x="166754" y="160775"/>
            <a:ext cx="2753959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LoRA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principi base</a:t>
            </a:r>
            <a:endParaRPr lang="en-US" sz="2400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C021F25-86BA-D1DF-95D5-FBE5B2ED1F22}"/>
              </a:ext>
            </a:extLst>
          </p:cNvPr>
          <p:cNvSpPr txBox="1"/>
          <p:nvPr/>
        </p:nvSpPr>
        <p:spPr>
          <a:xfrm>
            <a:off x="91417" y="262376"/>
            <a:ext cx="4206218" cy="5286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L’idea alla base di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LoRA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semplice ma geniale: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invece di modificare direttamente la grande matrice dei pesi (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), si aggiungono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due piccole matrici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chiamate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che servono per rappresentare le modifiche in modo compatto.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termini matematici, il prodotto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(B × A)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una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matrice a basso rango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Durante il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fine-tuning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 pesi originali (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restano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congelati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(non vengono aggiornati).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Solo le matrici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vengono addestrate, quindi il numero di parametri che cambiano è molto più piccolo.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Durante l’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inferenza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(cioè quando il modello viene utilizzato), il risultato finale è calcolato come: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 + (B × A)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In pratica, si parte dai pesi originali W e si aggiunge la piccola correzione appresa tramite A e B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D771AE-58F6-BEEB-31A0-984BA58F0613}"/>
              </a:ext>
            </a:extLst>
          </p:cNvPr>
          <p:cNvSpPr txBox="1"/>
          <p:nvPr/>
        </p:nvSpPr>
        <p:spPr>
          <a:xfrm>
            <a:off x="4480583" y="3356878"/>
            <a:ext cx="4572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💡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sintesi: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LoRA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permette di ottenere prestazioni simili al full fine-tuning, ma aggiornando solo una piccola parte dei parametri.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riduce drasticamente il consumo di memoria e il tempo di addestramento, mantenendo quasi la stessa efficacia.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8243BE79-8178-9FDC-CD18-E6A0A556A9AC}"/>
              </a:ext>
            </a:extLst>
          </p:cNvPr>
          <p:cNvSpPr/>
          <p:nvPr/>
        </p:nvSpPr>
        <p:spPr>
          <a:xfrm>
            <a:off x="4206218" y="0"/>
            <a:ext cx="4937782" cy="3220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FF6CDC0-6465-6B6F-1D09-D6BF25089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72" y="248602"/>
            <a:ext cx="4085273" cy="272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5767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0">
            <a:extLst>
              <a:ext uri="{FF2B5EF4-FFF2-40B4-BE49-F238E27FC236}">
                <a16:creationId xmlns:a16="http://schemas.microsoft.com/office/drawing/2014/main" id="{7ED0CF3F-BFEA-503F-80CE-66D1533BE1B4}"/>
              </a:ext>
            </a:extLst>
          </p:cNvPr>
          <p:cNvSpPr/>
          <p:nvPr/>
        </p:nvSpPr>
        <p:spPr>
          <a:xfrm>
            <a:off x="5293360" y="0"/>
            <a:ext cx="3850640" cy="2050212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B882DC6-2EBA-DEBE-A3FC-4D21F46CC1BF}"/>
              </a:ext>
            </a:extLst>
          </p:cNvPr>
          <p:cNvSpPr/>
          <p:nvPr/>
        </p:nvSpPr>
        <p:spPr>
          <a:xfrm>
            <a:off x="5293360" y="2050212"/>
            <a:ext cx="3850640" cy="3093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28600" y="213910"/>
            <a:ext cx="2265044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19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LoRA</a:t>
            </a:r>
            <a:r>
              <a:rPr lang="en-US" sz="2419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vantaggi</a:t>
            </a:r>
            <a:endParaRPr lang="en-US" sz="2419" dirty="0"/>
          </a:p>
        </p:txBody>
      </p:sp>
      <p:sp>
        <p:nvSpPr>
          <p:cNvPr id="4" name="Text 1"/>
          <p:cNvSpPr/>
          <p:nvPr/>
        </p:nvSpPr>
        <p:spPr>
          <a:xfrm>
            <a:off x="255904" y="886604"/>
            <a:ext cx="4773296" cy="115416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LoRA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riduce drasticamente il numero di parametri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addestrabili, fino al 99%. 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i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un modello da 7 miliardi di parametri, potremmo doverne addestrare solo poche decine di milioni. 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15264" y="2050212"/>
            <a:ext cx="4813936" cy="269304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 altro vantaggio fondamentale è la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portabilità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</a:p>
          <a:p>
            <a:pPr marL="0" indent="0">
              <a:buNone/>
            </a:pPr>
            <a:endParaRPr lang="en-US" sz="12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i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invece</a:t>
            </a:r>
            <a:r>
              <a:rPr lang="en-US" sz="1250" i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salvare un intero modello da 14 GB (per un modello da 7B parametri), </a:t>
            </a:r>
            <a:r>
              <a:rPr lang="en-US" sz="1250" b="1" i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 salvano solo i pesi LoRA</a:t>
            </a:r>
            <a:r>
              <a:rPr lang="en-US" sz="1250" i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che possono pesare pochi MB. 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rende facile avere decine di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"adattatori"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(subset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parametri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task diversi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caricandoli al bisogno sul modello base. 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Inoltre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poiché le matrici A e B possono essere fuse con i pesi originali dopo l'addestramento,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non c'è un calo di performance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durante l'uso del modello.</a:t>
            </a:r>
            <a:endParaRPr lang="en-US" sz="125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25CECD-1EC1-9CEE-C075-5D4F93ECBA93}"/>
              </a:ext>
            </a:extLst>
          </p:cNvPr>
          <p:cNvSpPr txBox="1"/>
          <p:nvPr/>
        </p:nvSpPr>
        <p:spPr>
          <a:xfrm>
            <a:off x="5420360" y="886604"/>
            <a:ext cx="325628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traduce in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risparmio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significativo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memoria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GPU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(VRAM),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rendendo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fine-tuning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accessibile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hardware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costoso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diffuso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25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2182F91-CF51-A60B-252C-77C6804E8A3A}"/>
              </a:ext>
            </a:extLst>
          </p:cNvPr>
          <p:cNvSpPr txBox="1"/>
          <p:nvPr/>
        </p:nvSpPr>
        <p:spPr>
          <a:xfrm>
            <a:off x="5420360" y="1911350"/>
            <a:ext cx="3683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In pratica, dopo l’addestramento: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servono più A e B come blocchi separati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 aggiorna direttamente la matrice dei pesi con il risultato finale: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   W ← W + (B × A)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Dopo questa operazione, il modello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 comporta come se avesse sempre avuto quei pesi aggiornati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ma senza bisogno di calcolare nulla in più durante l’esecuzione.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81AE4-275F-A177-8C3B-12D930695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9D707F0-2CE7-9F05-68D3-49E77D61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429436C3-D581-A491-9640-479F1AB87055}"/>
              </a:ext>
            </a:extLst>
          </p:cNvPr>
          <p:cNvSpPr/>
          <p:nvPr/>
        </p:nvSpPr>
        <p:spPr>
          <a:xfrm>
            <a:off x="-27" y="0"/>
            <a:ext cx="5394982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F05296B-B8D3-F54B-29F2-998F98C96FA7}"/>
              </a:ext>
            </a:extLst>
          </p:cNvPr>
          <p:cNvSpPr/>
          <p:nvPr/>
        </p:nvSpPr>
        <p:spPr>
          <a:xfrm>
            <a:off x="228600" y="288776"/>
            <a:ext cx="6781800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QLoRA</a:t>
            </a:r>
            <a:endParaRPr lang="en-US" sz="24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unire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quantizzazione e LoRA </a:t>
            </a:r>
            <a:endParaRPr lang="en-US" sz="1900" dirty="0">
              <a:solidFill>
                <a:srgbClr val="0F62FE"/>
              </a:solidFill>
            </a:endParaRPr>
          </a:p>
        </p:txBody>
      </p:sp>
      <p:sp>
        <p:nvSpPr>
          <p:cNvPr id="21" name="Shape 18">
            <a:extLst>
              <a:ext uri="{FF2B5EF4-FFF2-40B4-BE49-F238E27FC236}">
                <a16:creationId xmlns:a16="http://schemas.microsoft.com/office/drawing/2014/main" id="{802DE9CE-23AB-CD74-6747-4566417A44EF}"/>
              </a:ext>
            </a:extLst>
          </p:cNvPr>
          <p:cNvSpPr/>
          <p:nvPr/>
        </p:nvSpPr>
        <p:spPr>
          <a:xfrm>
            <a:off x="5394982" y="0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B4BFF46-C6EA-4A9C-C3AF-B3423299269D}"/>
              </a:ext>
            </a:extLst>
          </p:cNvPr>
          <p:cNvSpPr txBox="1"/>
          <p:nvPr/>
        </p:nvSpPr>
        <p:spPr>
          <a:xfrm>
            <a:off x="228600" y="1125200"/>
            <a:ext cx="4572000" cy="4024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Anche con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LoRA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il modello base deve essere caricato in memoria, e per modelli molto grandi può ancora richiedere troppa VRAM. 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soluzione è la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quantizzazione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una tecnica che riduce la precisione numerica dei pesi del modello (da 32 bit a 4 bit).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quantizzazione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una tecnica che serve 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ridurre la quantità di memoria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necessaria per memorizzare e usare un modello di intelligenza artificiale.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In pratica: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trasforma 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numeri “grandi” e precisi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usati dal modello (in genere numeri a 32 bit)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numeri più piccoli e approssimati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(ad esempio a 8 o 4 bit).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CC15E24-812A-C923-8D8B-F6A7132D5BBE}"/>
              </a:ext>
            </a:extLst>
          </p:cNvPr>
          <p:cNvSpPr txBox="1"/>
          <p:nvPr/>
        </p:nvSpPr>
        <p:spPr>
          <a:xfrm>
            <a:off x="5623555" y="938932"/>
            <a:ext cx="3411585" cy="3639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Immagina che ogni peso del modello sia come un numero scritto con molte cifre decimali: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Esempio: 0.8734219075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non ha davvero bisogno di tutta quella precisione per funzionare bene.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 la quantizzazione, lo “arrotondiamo”: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Diventa, ad esempio: 0.87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risultato è quasi uguale, ma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occupa molta meno memoria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47353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tangolo 35">
            <a:extLst>
              <a:ext uri="{FF2B5EF4-FFF2-40B4-BE49-F238E27FC236}">
                <a16:creationId xmlns:a16="http://schemas.microsoft.com/office/drawing/2014/main" id="{B13CAE79-A8D1-C36F-3D7A-D6B226B279AC}"/>
              </a:ext>
            </a:extLst>
          </p:cNvPr>
          <p:cNvSpPr/>
          <p:nvPr/>
        </p:nvSpPr>
        <p:spPr>
          <a:xfrm>
            <a:off x="-28" y="3017520"/>
            <a:ext cx="9143999" cy="21259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228600" y="288776"/>
            <a:ext cx="6781800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QLoRA</a:t>
            </a:r>
            <a:endParaRPr lang="en-US" sz="24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unire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quantizzazione e LoRA </a:t>
            </a:r>
            <a:endParaRPr lang="en-US" sz="1900" dirty="0">
              <a:solidFill>
                <a:srgbClr val="0F62FE"/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294C4CB-AF48-9E6B-6980-85C56AD72BC3}"/>
              </a:ext>
            </a:extLst>
          </p:cNvPr>
          <p:cNvSpPr txBox="1"/>
          <p:nvPr/>
        </p:nvSpPr>
        <p:spPr>
          <a:xfrm>
            <a:off x="312936" y="1170136"/>
            <a:ext cx="851807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QLoRA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=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Quantization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+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LoRA</a:t>
            </a: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base viene caricato in memoria in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versione quantizzata a 4 bit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riducendo drasticamente l'occupazione di memoria. 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Sopra questo modello quantizzato, si applica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LoRA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addestrando i soliti piccoli adattatori, le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matrici (A e B)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che rappresentano le “correzioni” o “aggiustamenti” necessari per adattare il modello al nuovo compito.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7954A9B0-C997-7A91-2910-8EA8C31AEF16}"/>
              </a:ext>
            </a:extLst>
          </p:cNvPr>
          <p:cNvSpPr/>
          <p:nvPr/>
        </p:nvSpPr>
        <p:spPr>
          <a:xfrm>
            <a:off x="995680" y="3302000"/>
            <a:ext cx="2631440" cy="1270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Quantizzazione</a:t>
            </a:r>
          </a:p>
          <a:p>
            <a:pPr algn="ctr"/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32b -&gt; 4b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F3A097AC-BB16-85B0-342A-002FAA88317D}"/>
              </a:ext>
            </a:extLst>
          </p:cNvPr>
          <p:cNvSpPr/>
          <p:nvPr/>
        </p:nvSpPr>
        <p:spPr>
          <a:xfrm>
            <a:off x="5537171" y="3302000"/>
            <a:ext cx="2631440" cy="1270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LoRA</a:t>
            </a:r>
            <a:endParaRPr lang="it-IT" sz="1600" b="1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25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 ← W + (B × A)</a:t>
            </a:r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D6193FF9-727D-F5FF-E59C-6441A4F52294}"/>
              </a:ext>
            </a:extLst>
          </p:cNvPr>
          <p:cNvCxnSpPr>
            <a:endCxn id="33" idx="1"/>
          </p:cNvCxnSpPr>
          <p:nvPr/>
        </p:nvCxnSpPr>
        <p:spPr>
          <a:xfrm>
            <a:off x="3627120" y="3931920"/>
            <a:ext cx="1910051" cy="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573024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Text 1"/>
          <p:cNvSpPr/>
          <p:nvPr/>
        </p:nvSpPr>
        <p:spPr>
          <a:xfrm>
            <a:off x="325120" y="332224"/>
            <a:ext cx="4023354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QLoRA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benefici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pratici</a:t>
            </a:r>
            <a:endParaRPr lang="en-US" sz="24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E8D7CD8-C7A3-2232-B406-5225E44B33F2}"/>
              </a:ext>
            </a:extLst>
          </p:cNvPr>
          <p:cNvSpPr txBox="1"/>
          <p:nvPr/>
        </p:nvSpPr>
        <p:spPr>
          <a:xfrm>
            <a:off x="223520" y="1058183"/>
            <a:ext cx="524256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Democratizzazione del fine-tuning: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QLoRA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permette di eseguire il fine-tuning di modelli enormi (fino a 65 miliardi di parametri)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 una singola GPU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consumer con 24 GB di VRAM (es. NVIDIA RTX 3090/4090).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Efficienza estrema: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Riduce l’uso della memoria al minimo, mantenendo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performance quasi identiche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 un fine-tuning a 16 bit, grazie a tecniche speciali come il tipo di dati a 4 bit </a:t>
            </a:r>
            <a:r>
              <a:rPr lang="it-IT" sz="125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NormalFloat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la doppia quantizzazione (si quantizzano anche i parametri di quantizzazione).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Accessibilità: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Uno studente o un piccolo team può prendere un modello potentissimo come Llama-65B e specializzarlo per un proprio task, usando un PC da gaming di fascia alta, senza bisogno di un costoso server cloud.</a:t>
            </a: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apre la porta a un’ondata di innovazione e personalizzazione.</a:t>
            </a:r>
          </a:p>
        </p:txBody>
      </p:sp>
      <p:pic>
        <p:nvPicPr>
          <p:cNvPr id="31" name="Immagine 30" descr="Immagine che contiene testo, segnaletica, linea, schermata">
            <a:extLst>
              <a:ext uri="{FF2B5EF4-FFF2-40B4-BE49-F238E27FC236}">
                <a16:creationId xmlns:a16="http://schemas.microsoft.com/office/drawing/2014/main" id="{8FD25A92-1B5F-6711-96F4-F024819F1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60110" y="1656080"/>
            <a:ext cx="2960370" cy="19735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7CBB1-5CB0-F41B-7240-DF1557806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A2F027E3-DAD7-3E1C-6324-B7F3D816B95E}"/>
              </a:ext>
            </a:extLst>
          </p:cNvPr>
          <p:cNvSpPr/>
          <p:nvPr/>
        </p:nvSpPr>
        <p:spPr>
          <a:xfrm>
            <a:off x="285750" y="285750"/>
            <a:ext cx="5102359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Caso reale di prompt engineering </a:t>
            </a:r>
            <a:endParaRPr lang="en-US" sz="24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63D9FAF-865A-B9D1-1515-C937B33FD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50" y="1155757"/>
            <a:ext cx="3082749" cy="198691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A991437-6018-42BA-9414-9BC54A70ABC5}"/>
              </a:ext>
            </a:extLst>
          </p:cNvPr>
          <p:cNvSpPr txBox="1"/>
          <p:nvPr/>
        </p:nvSpPr>
        <p:spPr>
          <a:xfrm>
            <a:off x="545050" y="3267908"/>
            <a:ext cx="3082749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report può essere rappresentato come file XML (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Extensible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Markup Language), dove ogni elemento è rappresentato con uno specifico tag. 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Es. &lt;list&gt; indica un elemento lista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DBFED35-E92A-6F05-9276-C6D1E53D4A74}"/>
              </a:ext>
            </a:extLst>
          </p:cNvPr>
          <p:cNvSpPr txBox="1"/>
          <p:nvPr/>
        </p:nvSpPr>
        <p:spPr>
          <a:xfrm>
            <a:off x="4475019" y="866025"/>
            <a:ext cx="392776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Alleniamo ChatGPT 5 a riconoscere i tag degli elementi di nostro interesse.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ABEAE5F-29CB-BE56-55C7-EB7C2264D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642" y="1427599"/>
            <a:ext cx="3616518" cy="343015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AC5E8BE-09A6-8973-CAB4-962BD15AA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7080" y="1557385"/>
            <a:ext cx="575878" cy="478088"/>
          </a:xfrm>
          <a:prstGeom prst="rect">
            <a:avLst/>
          </a:prstGeom>
        </p:spPr>
      </p:pic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80C5EA7-C6E2-475C-37A1-99B0C8D1F68D}"/>
              </a:ext>
            </a:extLst>
          </p:cNvPr>
          <p:cNvCxnSpPr/>
          <p:nvPr/>
        </p:nvCxnSpPr>
        <p:spPr>
          <a:xfrm>
            <a:off x="3967019" y="770467"/>
            <a:ext cx="0" cy="4087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151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24">
            <a:extLst>
              <a:ext uri="{FF2B5EF4-FFF2-40B4-BE49-F238E27FC236}">
                <a16:creationId xmlns:a16="http://schemas.microsoft.com/office/drawing/2014/main" id="{96E729E1-6BE8-115B-5860-E92F20404B8F}"/>
              </a:ext>
            </a:extLst>
          </p:cNvPr>
          <p:cNvSpPr/>
          <p:nvPr/>
        </p:nvSpPr>
        <p:spPr>
          <a:xfrm>
            <a:off x="228600" y="3766052"/>
            <a:ext cx="8686800" cy="9645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B6003E4B-C599-2E0C-9778-ECFC3E07C4FA}"/>
              </a:ext>
            </a:extLst>
          </p:cNvPr>
          <p:cNvSpPr/>
          <p:nvPr/>
        </p:nvSpPr>
        <p:spPr>
          <a:xfrm>
            <a:off x="228600" y="2717968"/>
            <a:ext cx="8686800" cy="10285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28600" y="215383"/>
            <a:ext cx="349615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Quando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usare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ciascuno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228600" y="596755"/>
            <a:ext cx="3784690" cy="2923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scenari per full vs LoRA vs QLoRA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228599" y="1377135"/>
            <a:ext cx="1275131" cy="455051"/>
          </a:xfrm>
          <a:prstGeom prst="rect">
            <a:avLst/>
          </a:prstGeom>
          <a:solidFill>
            <a:srgbClr val="F8F8F8"/>
          </a:solidFill>
          <a:ln/>
        </p:spPr>
        <p:txBody>
          <a:bodyPr/>
          <a:lstStyle/>
          <a:p>
            <a:endParaRPr lang="it-IT" sz="125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228599" y="1825042"/>
            <a:ext cx="1275131" cy="7144"/>
          </a:xfrm>
          <a:prstGeom prst="rect">
            <a:avLst/>
          </a:prstGeom>
          <a:solidFill>
            <a:srgbClr val="DDDDDD"/>
          </a:solidFill>
          <a:ln/>
        </p:spPr>
        <p:txBody>
          <a:bodyPr/>
          <a:lstStyle/>
          <a:p>
            <a:endParaRPr lang="it-IT" sz="125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228599" y="1405375"/>
            <a:ext cx="1275131" cy="398571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Approccio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1503730" y="1377135"/>
            <a:ext cx="4441599" cy="455051"/>
          </a:xfrm>
          <a:prstGeom prst="rect">
            <a:avLst/>
          </a:prstGeom>
          <a:solidFill>
            <a:srgbClr val="F8F8F8"/>
          </a:solidFill>
          <a:ln/>
        </p:spPr>
        <p:txBody>
          <a:bodyPr/>
          <a:lstStyle/>
          <a:p>
            <a:endParaRPr lang="it-IT" sz="125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503730" y="1825042"/>
            <a:ext cx="4441599" cy="7144"/>
          </a:xfrm>
          <a:prstGeom prst="rect">
            <a:avLst/>
          </a:prstGeom>
          <a:solidFill>
            <a:srgbClr val="DDDDDD"/>
          </a:solidFill>
          <a:ln/>
        </p:spPr>
        <p:txBody>
          <a:bodyPr/>
          <a:lstStyle/>
          <a:p>
            <a:endParaRPr lang="it-IT" sz="125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503730" y="1405375"/>
            <a:ext cx="4441599" cy="398571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Quando usarlo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945329" y="1377135"/>
            <a:ext cx="2970070" cy="455051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/>
          <a:lstStyle/>
          <a:p>
            <a:endParaRPr lang="it-IT" sz="125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945329" y="1825042"/>
            <a:ext cx="2970070" cy="7144"/>
          </a:xfrm>
          <a:prstGeom prst="rect">
            <a:avLst/>
          </a:prstGeom>
          <a:solidFill>
            <a:srgbClr val="DDDDDD"/>
          </a:solidFill>
          <a:ln/>
        </p:spPr>
        <p:txBody>
          <a:bodyPr/>
          <a:lstStyle/>
          <a:p>
            <a:endParaRPr lang="it-IT" sz="125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945329" y="1405375"/>
            <a:ext cx="2970070" cy="398571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 pratico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16108" y="2145741"/>
            <a:ext cx="900113" cy="3847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Full Fine-tuning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503731" y="1843719"/>
            <a:ext cx="4441599" cy="975652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 le risorse non sono un problema e si cerca la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massima performance possibile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Task molto complessi o che richiedono un cambiamento profondo del comportamento del modello.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5945330" y="1830929"/>
            <a:ext cx="2970070" cy="975652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Un'azienda tech con un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grande cluster di GPU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 vuole creare un modello di punta per un nuovo prodotto.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16108" y="3109662"/>
            <a:ext cx="405560" cy="192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LoRA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503731" y="2842436"/>
            <a:ext cx="4441599" cy="783291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caso d'uso più comune. Offre un ottimo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compromesso tra performance e efficienza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Ideale per la maggior parte dei task di specializzazione.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5945330" y="2747331"/>
            <a:ext cx="2970070" cy="975652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Uno sviluppatore che vuole adattare un modello per fare chatbot di customer service per un cliente specifico.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416108" y="4167250"/>
            <a:ext cx="533800" cy="192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QLoRA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503730" y="3784651"/>
            <a:ext cx="4441599" cy="975652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Quando le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risorse sono molto limitate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(es. una sola GPU consumer). Perfetto per studenti, ricercatori o piccole aziende che vogliono sperimentare con modelli di grandi dimensioni.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5945330" y="3738939"/>
            <a:ext cx="2970070" cy="975652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Uno studente che vuole fare il fine-tuning di un modello per un progetto universitario sul proprio PC.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4572000" cy="5472503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228600" y="396111"/>
            <a:ext cx="4000500" cy="3722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riassumere</a:t>
            </a:r>
            <a:endParaRPr lang="en-US" sz="2400" dirty="0">
              <a:solidFill>
                <a:srgbClr val="0F62FE"/>
              </a:solidFill>
            </a:endParaRPr>
          </a:p>
        </p:txBody>
      </p:sp>
      <p:sp>
        <p:nvSpPr>
          <p:cNvPr id="20" name="Shape 17"/>
          <p:cNvSpPr/>
          <p:nvPr/>
        </p:nvSpPr>
        <p:spPr>
          <a:xfrm>
            <a:off x="4572000" y="0"/>
            <a:ext cx="4572000" cy="5472503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BB05D4C-2356-B90A-B01E-ECE72ED50C3F}"/>
              </a:ext>
            </a:extLst>
          </p:cNvPr>
          <p:cNvSpPr txBox="1"/>
          <p:nvPr/>
        </p:nvSpPr>
        <p:spPr>
          <a:xfrm>
            <a:off x="228600" y="1323850"/>
            <a:ext cx="3926840" cy="182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/>
              <a:t>Full Fine-tuning:</a:t>
            </a:r>
          </a:p>
          <a:p>
            <a:pPr>
              <a:buNone/>
            </a:pPr>
            <a:endParaRPr lang="it-IT" sz="125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/>
              <a:t>Massima performance, ma costi altissimi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/>
              <a:t>Modifica tutti i parametri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/>
              <a:t>Ideale quando le risorse non sono un problema e si cerca la massima performance possibile per task molto complessi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617321A-0E00-A21A-8649-E2CDBB46FDD9}"/>
              </a:ext>
            </a:extLst>
          </p:cNvPr>
          <p:cNvSpPr txBox="1"/>
          <p:nvPr/>
        </p:nvSpPr>
        <p:spPr>
          <a:xfrm>
            <a:off x="4800600" y="1323850"/>
            <a:ext cx="3972560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 err="1"/>
              <a:t>LoRA</a:t>
            </a:r>
            <a:r>
              <a:rPr lang="it-IT" sz="1250" b="1" dirty="0"/>
              <a:t> e </a:t>
            </a:r>
            <a:r>
              <a:rPr lang="it-IT" sz="1250" b="1" dirty="0" err="1"/>
              <a:t>QLoRA</a:t>
            </a:r>
            <a:r>
              <a:rPr lang="it-IT" sz="1250" b="1" dirty="0"/>
              <a:t>:</a:t>
            </a:r>
          </a:p>
          <a:p>
            <a:pPr>
              <a:buNone/>
            </a:pPr>
            <a:endParaRPr lang="it-IT" sz="125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/>
              <a:t>Ottimo equilibrio tra performance ed efficienza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/>
              <a:t>Modificano solo una piccola frazione di parametri, risparmiando memoria e tempo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/>
              <a:t>La scelta dipende principalmente dal budget di risorse disponibili e dai requisiti di performance del task specifico</a:t>
            </a:r>
          </a:p>
        </p:txBody>
      </p:sp>
      <p:pic>
        <p:nvPicPr>
          <p:cNvPr id="27" name="Immagine 26" descr="Immagine che contiene sport motoristici, veicolo, Pista, aria aperta">
            <a:extLst>
              <a:ext uri="{FF2B5EF4-FFF2-40B4-BE49-F238E27FC236}">
                <a16:creationId xmlns:a16="http://schemas.microsoft.com/office/drawing/2014/main" id="{5B62A463-BA2E-0870-F452-C8C4DABF9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0775" b="10878"/>
          <a:stretch>
            <a:fillRect/>
          </a:stretch>
        </p:blipFill>
        <p:spPr>
          <a:xfrm>
            <a:off x="0" y="3702884"/>
            <a:ext cx="4800600" cy="1823576"/>
          </a:xfrm>
          <a:prstGeom prst="rect">
            <a:avLst/>
          </a:prstGeom>
        </p:spPr>
      </p:pic>
      <p:pic>
        <p:nvPicPr>
          <p:cNvPr id="29" name="Immagine 28" descr="Immagine che contiene aria aperta, strada, erba, veicolo&#10;&#10;Il contenuto generato dall'IA potrebbe non essere corretto.">
            <a:extLst>
              <a:ext uri="{FF2B5EF4-FFF2-40B4-BE49-F238E27FC236}">
                <a16:creationId xmlns:a16="http://schemas.microsoft.com/office/drawing/2014/main" id="{508BA79B-5CEA-A637-C2DC-0D3EE37BAA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" t="8709" r="452" b="23325"/>
          <a:stretch>
            <a:fillRect/>
          </a:stretch>
        </p:blipFill>
        <p:spPr>
          <a:xfrm>
            <a:off x="4572000" y="3702884"/>
            <a:ext cx="4572000" cy="182357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05383"/>
            <a:ext cx="5004336" cy="75902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Librerie di supporto</a:t>
            </a:r>
            <a:endParaRPr lang="en-US" sz="4388" dirty="0"/>
          </a:p>
        </p:txBody>
      </p:sp>
      <p:sp>
        <p:nvSpPr>
          <p:cNvPr id="4" name="Text 1"/>
          <p:cNvSpPr/>
          <p:nvPr/>
        </p:nvSpPr>
        <p:spPr>
          <a:xfrm>
            <a:off x="285750" y="805458"/>
            <a:ext cx="5227774" cy="75902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(Axolotl, DeepSpeed)</a:t>
            </a:r>
            <a:endParaRPr lang="en-US" sz="4388" dirty="0"/>
          </a:p>
        </p:txBody>
      </p:sp>
      <p:sp>
        <p:nvSpPr>
          <p:cNvPr id="5" name="Text 2"/>
          <p:cNvSpPr/>
          <p:nvPr/>
        </p:nvSpPr>
        <p:spPr>
          <a:xfrm>
            <a:off x="285750" y="1657350"/>
            <a:ext cx="857250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36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ITS Bari – Generative AI</a:t>
            </a:r>
            <a:endParaRPr lang="en-US" sz="2363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74CC06FB-DC02-BA27-B69D-46F4AD968FA1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A506711-4E5F-E8EC-FF3A-A9983C8F69EC}"/>
              </a:ext>
            </a:extLst>
          </p:cNvPr>
          <p:cNvSpPr txBox="1"/>
          <p:nvPr/>
        </p:nvSpPr>
        <p:spPr>
          <a:xfrm>
            <a:off x="7273637" y="4644509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8625" y="468987"/>
            <a:ext cx="391132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Obiettivi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apprendimento</a:t>
            </a:r>
            <a:endParaRPr lang="en-US" sz="2400" dirty="0"/>
          </a:p>
        </p:txBody>
      </p:sp>
      <p:sp>
        <p:nvSpPr>
          <p:cNvPr id="16" name="Shape 13"/>
          <p:cNvSpPr/>
          <p:nvPr/>
        </p:nvSpPr>
        <p:spPr>
          <a:xfrm>
            <a:off x="5772150" y="0"/>
            <a:ext cx="3371850" cy="5143500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F141CD1D-D912-89DF-34AB-A445766D7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1444519"/>
            <a:ext cx="4898749" cy="225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🎯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Presentare due librerie fondamentali per il fine-tuning supervisionato: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Axolotl</a:t>
            </a: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DeepSpeed</a:t>
            </a: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200" dirty="0"/>
              <a:t>🎯 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Capiremo a cosa servono queste librerie, perché sono utili e come si configurano in un progetto di fine-tuning.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200" dirty="0"/>
              <a:t>🎯 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Analizzeremo inoltre i principali vantaggi in termini di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efficienza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velocità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accessibilità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  <p:pic>
        <p:nvPicPr>
          <p:cNvPr id="21" name="Immagine 20" descr="Immagine che contiene libro, libreria, Scaffalatura, scaffale">
            <a:extLst>
              <a:ext uri="{FF2B5EF4-FFF2-40B4-BE49-F238E27FC236}">
                <a16:creationId xmlns:a16="http://schemas.microsoft.com/office/drawing/2014/main" id="{EE5322D2-09E1-1172-467E-8BD01493E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90202" y="1665534"/>
            <a:ext cx="2735746" cy="181243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>
            <a:extLst>
              <a:ext uri="{FF2B5EF4-FFF2-40B4-BE49-F238E27FC236}">
                <a16:creationId xmlns:a16="http://schemas.microsoft.com/office/drawing/2014/main" id="{3581BB2F-E196-1B75-220D-62902F5FB215}"/>
              </a:ext>
            </a:extLst>
          </p:cNvPr>
          <p:cNvSpPr/>
          <p:nvPr/>
        </p:nvSpPr>
        <p:spPr>
          <a:xfrm>
            <a:off x="4937782" y="0"/>
            <a:ext cx="42062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428625" y="326112"/>
            <a:ext cx="187230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Introduzione</a:t>
            </a:r>
            <a:endParaRPr lang="en-US" sz="2400" dirty="0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C2AA1E36-9202-92AC-39D3-D3D961B4B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798" y="986701"/>
            <a:ext cx="4171952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50" b="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 detto in precedenza, </a:t>
            </a: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fine-tuning dei modelli di intelligenza artificiale, in particolare dei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LLM (Large Language Models)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è un processo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complesso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costoso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principali difficoltà riguardano: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limiti di memoria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l’elevato consumo di risorse computazionali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complessità nella configurazione del training distribuito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gestione efficiente dell’hardware</a:t>
            </a: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A832F96-F4D2-4A26-51DD-8AFD868038EE}"/>
              </a:ext>
            </a:extLst>
          </p:cNvPr>
          <p:cNvSpPr txBox="1"/>
          <p:nvPr/>
        </p:nvSpPr>
        <p:spPr>
          <a:xfrm>
            <a:off x="5302579" y="409619"/>
            <a:ext cx="3476623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Librerie come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Axolotl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DeepSpeed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nascono per affrontare questi problemi, offrendo strumenti che: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emplificano</a:t>
            </a:r>
            <a:b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ttimizzano</a:t>
            </a:r>
            <a:b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rendono più accessibile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processo di fine-tuning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Grazie a queste librerie, è possibile: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superare le limitazioni hardware</a:t>
            </a:r>
            <a:b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ridurre i costi</a:t>
            </a:r>
            <a:b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democratizzare l’accesso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 tecniche avanzate per la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personalizzazione dei modelli AI</a:t>
            </a: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FB2FE-8F03-E9F8-4EFC-AEAD532D9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7B7D460B-DC14-329E-9BFF-71EBA6B537FE}"/>
              </a:ext>
            </a:extLst>
          </p:cNvPr>
          <p:cNvSpPr/>
          <p:nvPr/>
        </p:nvSpPr>
        <p:spPr>
          <a:xfrm>
            <a:off x="0" y="1"/>
            <a:ext cx="4206218" cy="5143499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C1A23AB-DD0A-6491-282F-F38CE63431EB}"/>
              </a:ext>
            </a:extLst>
          </p:cNvPr>
          <p:cNvSpPr/>
          <p:nvPr/>
        </p:nvSpPr>
        <p:spPr>
          <a:xfrm>
            <a:off x="2253510" y="1781460"/>
            <a:ext cx="1876530" cy="984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C89897F-D61E-1707-0FA0-A84798F95B5B}"/>
              </a:ext>
            </a:extLst>
          </p:cNvPr>
          <p:cNvSpPr/>
          <p:nvPr/>
        </p:nvSpPr>
        <p:spPr>
          <a:xfrm>
            <a:off x="4663418" y="272535"/>
            <a:ext cx="100348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Axolotl</a:t>
            </a:r>
            <a:endParaRPr lang="en-US" sz="2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F97FF96-B843-64F4-F057-94BB069D4F41}"/>
              </a:ext>
            </a:extLst>
          </p:cNvPr>
          <p:cNvSpPr/>
          <p:nvPr/>
        </p:nvSpPr>
        <p:spPr>
          <a:xfrm>
            <a:off x="4724378" y="936687"/>
            <a:ext cx="4023354" cy="327012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Axolotl è un framework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open-source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progettato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rendere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fine-tuning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semplice, veloce e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accessibile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motto è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rendere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processo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"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accessibile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scalabile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divertente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Semplifica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setup permettendo di avviare un processo di fine-tuning con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singolo file di configurazione (YAML)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senza dover scrivere codice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complesso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Supporta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un'ampia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gamma di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open-source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 Llama, Mistral, Gemma, Qwen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molti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altri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democratizzando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l'accesso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al fine-tuning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chi non ha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esperienza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ottimizzazione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sistemi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9" name="Immagine 8" descr="Immagine che contiene testo, cartone animato, schermata, giocattolo">
            <a:extLst>
              <a:ext uri="{FF2B5EF4-FFF2-40B4-BE49-F238E27FC236}">
                <a16:creationId xmlns:a16="http://schemas.microsoft.com/office/drawing/2014/main" id="{896797C3-56DB-D995-E443-047B308FA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16461" y="3726180"/>
            <a:ext cx="1889758" cy="14173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3E51354-5D3A-1824-9911-FE31AC8F5E66}"/>
              </a:ext>
            </a:extLst>
          </p:cNvPr>
          <p:cNvSpPr txBox="1"/>
          <p:nvPr/>
        </p:nvSpPr>
        <p:spPr>
          <a:xfrm>
            <a:off x="0" y="5875709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www.magodelpc.cloud/machine-learning-e-deep-learning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-nd/3.0/"/>
              </a:rPr>
              <a:t>CC BY-NC-ND</a:t>
            </a:r>
            <a:endParaRPr lang="it-IT" sz="9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C060B44-DA8D-6817-20DB-A57594A3363A}"/>
              </a:ext>
            </a:extLst>
          </p:cNvPr>
          <p:cNvSpPr txBox="1"/>
          <p:nvPr/>
        </p:nvSpPr>
        <p:spPr>
          <a:xfrm>
            <a:off x="144781" y="272535"/>
            <a:ext cx="339852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Axolotl.yml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(File YAML)</a:t>
            </a:r>
          </a:p>
          <a:p>
            <a:endParaRPr lang="it-IT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modello di partenza</a:t>
            </a:r>
            <a:endParaRPr lang="it-IT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base_model</a:t>
            </a:r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meta-</a:t>
            </a:r>
            <a:r>
              <a:rPr lang="it-IT" sz="9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llama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/Llama-2-7b-chat-hf   </a:t>
            </a:r>
          </a:p>
          <a:p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percorso del dataset di training</a:t>
            </a:r>
            <a:endParaRPr lang="it-IT" sz="900" b="1" dirty="0">
              <a:solidFill>
                <a:srgbClr val="0F62FE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dataset: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./dataset</a:t>
            </a:r>
          </a:p>
          <a:p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dove salvare il modello fine-</a:t>
            </a:r>
            <a:r>
              <a:rPr lang="it-IT" sz="90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tunato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                      </a:t>
            </a:r>
          </a:p>
          <a:p>
            <a:r>
              <a:rPr lang="it-IT" sz="90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output_dir</a:t>
            </a:r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./output</a:t>
            </a:r>
            <a:endParaRPr lang="it-IT" sz="90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impostazioni </a:t>
            </a:r>
            <a:r>
              <a:rPr lang="it-IT" sz="90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LoRA</a:t>
            </a:r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(fine-tuning leggero)</a:t>
            </a:r>
            <a:endParaRPr lang="it-IT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lora:</a:t>
            </a:r>
          </a:p>
          <a:p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</a:t>
            </a:r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</a:t>
            </a:r>
            <a:r>
              <a:rPr lang="it-IT" sz="90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rank</a:t>
            </a:r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delle matrici aggiuntive</a:t>
            </a:r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</a:p>
          <a:p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r: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8 </a:t>
            </a:r>
          </a:p>
          <a:p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</a:t>
            </a:r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scala di apprendimento </a:t>
            </a:r>
            <a:r>
              <a:rPr lang="it-IT" sz="90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LoRA</a:t>
            </a:r>
            <a:endParaRPr lang="it-IT" sz="9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alpha: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16</a:t>
            </a:r>
          </a:p>
          <a:p>
            <a:r>
              <a:rPr lang="it-IT" sz="9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</a:t>
            </a:r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probabilità di dropout</a:t>
            </a:r>
          </a:p>
          <a:p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dropout: 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0.05</a:t>
            </a:r>
            <a:endParaRPr lang="it-IT" sz="900" b="1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900" b="1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parametri principali di training</a:t>
            </a:r>
            <a:endParaRPr lang="it-IT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training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r>
              <a:rPr lang="it-IT" sz="9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numero di epoche</a:t>
            </a:r>
          </a:p>
          <a:p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  <a:r>
              <a:rPr lang="it-IT" sz="90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epochs</a:t>
            </a:r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 </a:t>
            </a:r>
          </a:p>
          <a:p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dimensione batch</a:t>
            </a:r>
            <a:endParaRPr lang="it-IT" sz="9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  <a:r>
              <a:rPr lang="it-IT" sz="90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batch_size</a:t>
            </a:r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</a:t>
            </a:r>
          </a:p>
          <a:p>
            <a:r>
              <a:rPr lang="it-IT" sz="9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learning rate</a:t>
            </a:r>
          </a:p>
          <a:p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  <a:r>
              <a:rPr lang="it-IT" sz="90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lr</a:t>
            </a:r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2e-4</a:t>
            </a:r>
            <a:endParaRPr lang="it-IT" sz="90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ottimizzazioni di memoria</a:t>
            </a:r>
            <a:endParaRPr lang="it-IT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deepspeed</a:t>
            </a:r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  <a:endParaRPr lang="it-IT" sz="90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  <a:r>
              <a:rPr lang="it-IT" sz="90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zero_optimization</a:t>
            </a:r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</a:t>
            </a:r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livello di </a:t>
            </a:r>
            <a:r>
              <a:rPr lang="it-IT" sz="90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ZeRO</a:t>
            </a:r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(1-3)</a:t>
            </a:r>
            <a:endParaRPr lang="it-IT" sz="900" b="1" dirty="0">
              <a:solidFill>
                <a:srgbClr val="0F62FE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</a:t>
            </a:r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stage: 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</a:t>
            </a:r>
            <a:endParaRPr lang="it-IT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3285EA-7D49-1B04-791E-5F7A4D173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3511" y="1812094"/>
            <a:ext cx="195270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quanta parte del modello viene aggiornata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alpha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quanto forti sono le modifiche apprese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dropout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quanta “casualità” aggiungo per evitare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overfitting</a:t>
            </a:r>
            <a:endParaRPr kumimoji="0" lang="it-IT" altLang="it-IT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358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00985" y="212441"/>
            <a:ext cx="1724831" cy="103105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Axolotl</a:t>
            </a:r>
          </a:p>
          <a:p>
            <a:r>
              <a:rPr lang="it-IT" altLang="it-IT" sz="190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 funziona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400" dirty="0">
              <a:solidFill>
                <a:srgbClr val="0F62FE"/>
              </a:solidFill>
            </a:endParaRPr>
          </a:p>
        </p:txBody>
      </p:sp>
      <p:sp>
        <p:nvSpPr>
          <p:cNvPr id="19" name="Shape 1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878B5AC7-78F4-D899-F1C6-414625A98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713402"/>
            <a:ext cx="3888828" cy="413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1" i="0" u="none" strike="noStrike" cap="none" normalizeH="0" baseline="0" dirty="0">
              <a:ln>
                <a:noFill/>
              </a:ln>
              <a:solidFill>
                <a:srgbClr val="0F62FE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Axolotl utilizza un file di configurazione in formato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YAML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che contiene tutte le informazioni necessarie per l’addestramento: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(base) di partenza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dataset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parametri di ottimizzazione (come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LoRA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learning rate</a:t>
            </a: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  <a:r>
              <a:rPr lang="it-IT" alt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la velocità con cui il modello impara. </a:t>
            </a:r>
            <a:b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Durante l’addestramento, il modello aggiorna i propri pesi (parametri) per ridurre l’errore nelle previsioni. </a:t>
            </a:r>
            <a:br>
              <a:rPr kumimoji="0" lang="it-IT" altLang="it-IT" sz="12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kumimoji="0" lang="it-IT" altLang="it-IT" sz="12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learning rate controlla questi aggiornamenti.</a:t>
            </a: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90D6DE2-263F-0556-4CE7-956FCD203E7A}"/>
              </a:ext>
            </a:extLst>
          </p:cNvPr>
          <p:cNvSpPr txBox="1"/>
          <p:nvPr/>
        </p:nvSpPr>
        <p:spPr>
          <a:xfrm>
            <a:off x="4994904" y="538143"/>
            <a:ext cx="3787151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</a:t>
            </a:r>
            <a:r>
              <a:rPr lang="it-IT" alt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optimizer</a:t>
            </a: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è l’algoritmo che decide come aggiornare i pesi del modello a ogni iterazione, usando il learning rate come guida. </a:t>
            </a:r>
            <a:b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Serve per trovare la combinazione di pesi che minimizza l’errore (la “funzione di perdita”)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1" i="0" u="none" strike="noStrike" cap="none" normalizeH="0" baseline="0" dirty="0">
              <a:ln>
                <a:noFill/>
              </a:ln>
              <a:solidFill>
                <a:srgbClr val="0F62FE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b="1" dirty="0">
              <a:solidFill>
                <a:srgbClr val="0F62FE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Dopo aver installato Axolotl tramite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pip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(gestore di pacchetti ufficiale di Python)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basta creare un file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config.yml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dove si specificano modello e parametri.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 volta pronto, l’addestramento si avvia con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solo comando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approccio, basato su configurazioni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dichiarative e riproducibili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rende facile condividere e replicare esperimenti tra diversi utenti o ambienti di lavoro.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42062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663418" y="272535"/>
            <a:ext cx="165269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DeepSpeed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4572000" y="1003407"/>
            <a:ext cx="4069080" cy="365484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DeepSpeed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libreria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ottimizzazione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il deep learning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sviluppata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da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Microsoft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progettata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gestire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training di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larga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scala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distribuendo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carico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GPU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nodi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</a:t>
            </a:r>
            <a:r>
              <a:rPr lang="it-IT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 computer collegati in rete).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problema che risolve: quando un modello è troppo grande per una singola GPU, DeepSpeed permette di "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dividerlo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 in modo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intelligente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Tecniche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principali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ZeRO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(Zero Redundancy Optimizer)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partiziona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parametri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gradienti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dell'ottimizzatore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invece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replicarli</a:t>
            </a: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Parallelismo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3D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combina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diverse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forme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parallelismo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(Data, Pipeline, Tensor)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9" name="Immagine 8" descr="Immagine che contiene testo, grafica, schermata, vestiti">
            <a:extLst>
              <a:ext uri="{FF2B5EF4-FFF2-40B4-BE49-F238E27FC236}">
                <a16:creationId xmlns:a16="http://schemas.microsoft.com/office/drawing/2014/main" id="{870C1CE4-AA13-389F-66A0-E1814DD75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60109" y="1428750"/>
            <a:ext cx="2286000" cy="2286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BAED57-84AC-8D21-7A8C-5DEA1D9F2A1A}"/>
              </a:ext>
            </a:extLst>
          </p:cNvPr>
          <p:cNvSpPr txBox="1"/>
          <p:nvPr/>
        </p:nvSpPr>
        <p:spPr>
          <a:xfrm>
            <a:off x="-38111" y="5135880"/>
            <a:ext cx="5143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www.dgpixel.com/techblog/intelligenza-artificiale-in-azienda-scenario-tecnologie-strategia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sa/3.0/"/>
              </a:rPr>
              <a:t>CC BY-SA</a:t>
            </a:r>
            <a:endParaRPr lang="it-IT" sz="9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E2592AF-004C-7619-F5F8-317314A9DD46}"/>
              </a:ext>
            </a:extLst>
          </p:cNvPr>
          <p:cNvSpPr txBox="1"/>
          <p:nvPr/>
        </p:nvSpPr>
        <p:spPr>
          <a:xfrm>
            <a:off x="149531" y="4250736"/>
            <a:ext cx="3907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Stati </a:t>
            </a:r>
            <a:r>
              <a:rPr lang="en-US" sz="12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dell’ottimizzatore</a:t>
            </a:r>
            <a:r>
              <a:rPr lang="en-US" sz="12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en-US" sz="12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informazioni</a:t>
            </a:r>
            <a:r>
              <a:rPr lang="en-US" sz="12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</a:t>
            </a:r>
            <a:r>
              <a:rPr lang="en-US" sz="12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l’ottimizzatore</a:t>
            </a:r>
            <a:r>
              <a:rPr lang="en-US" sz="12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usa</a:t>
            </a:r>
            <a:r>
              <a:rPr lang="en-US" sz="12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</a:t>
            </a:r>
            <a:r>
              <a:rPr lang="en-US" sz="12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variare</a:t>
            </a:r>
            <a:r>
              <a:rPr lang="en-US" sz="12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pesi</a:t>
            </a:r>
            <a:r>
              <a:rPr lang="en-US" sz="12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ad ogni </a:t>
            </a:r>
            <a:r>
              <a:rPr lang="en-US" sz="12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iterazione</a:t>
            </a:r>
            <a:r>
              <a:rPr lang="en-US" sz="12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valori</a:t>
            </a:r>
            <a:r>
              <a:rPr lang="en-US" sz="12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dei</a:t>
            </a:r>
            <a:r>
              <a:rPr lang="en-US" sz="12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gradienti</a:t>
            </a:r>
            <a:r>
              <a:rPr lang="en-US" sz="12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parametri</a:t>
            </a:r>
            <a:r>
              <a:rPr lang="en-US" sz="12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interni</a:t>
            </a:r>
            <a:r>
              <a:rPr lang="en-US" sz="12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35693608-6ECB-97DC-5EBC-F69E76AC51C2}"/>
              </a:ext>
            </a:extLst>
          </p:cNvPr>
          <p:cNvSpPr/>
          <p:nvPr/>
        </p:nvSpPr>
        <p:spPr>
          <a:xfrm>
            <a:off x="0" y="1000125"/>
            <a:ext cx="4572000" cy="28434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35">
            <a:extLst>
              <a:ext uri="{FF2B5EF4-FFF2-40B4-BE49-F238E27FC236}">
                <a16:creationId xmlns:a16="http://schemas.microsoft.com/office/drawing/2014/main" id="{91453668-7128-42C9-740A-5234DDFFFDEF}"/>
              </a:ext>
            </a:extLst>
          </p:cNvPr>
          <p:cNvSpPr/>
          <p:nvPr/>
        </p:nvSpPr>
        <p:spPr>
          <a:xfrm>
            <a:off x="0" y="3843538"/>
            <a:ext cx="4572000" cy="12999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228600" y="252266"/>
            <a:ext cx="1747273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DeepSpeed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295663" y="1208122"/>
            <a:ext cx="4168140" cy="346248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Quando si addestra un modello molto grande, la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memoria della GPU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(la scheda grafica) si riempie velocemente, perché deve conservare tanti dati: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parametri del modello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(cioè i “pesi”, ciò che il modello impara)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gradienti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(usati per aggiornare i pesi)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gli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stati dell’ottimizzatore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(la “memoria” che aiuta a migliorare il modo in cui i pesi vengono aggiornati)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DeepSpeed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con la sua tecnologia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ZeRO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(Zero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Redundancy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Optimizer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risolve questo problema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dividendo il lavoro di memoria tra le GPU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it-IT" sz="1250" b="1" dirty="0">
              <a:solidFill>
                <a:srgbClr val="0F62FE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1" name="Shape 28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4B4312F7-9CC0-6211-3B27-436E4B37EB1D}"/>
              </a:ext>
            </a:extLst>
          </p:cNvPr>
          <p:cNvSpPr txBox="1"/>
          <p:nvPr/>
        </p:nvSpPr>
        <p:spPr>
          <a:xfrm>
            <a:off x="4975860" y="171092"/>
            <a:ext cx="376428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 funziona </a:t>
            </a:r>
            <a:r>
              <a:rPr lang="it-IT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ZeRO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nel dettaglio?</a:t>
            </a:r>
          </a:p>
          <a:p>
            <a:endParaRPr lang="it-IT" sz="1250" b="1" dirty="0">
              <a:solidFill>
                <a:srgbClr val="0F62FE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Livelli di configurazione selezionabili:</a:t>
            </a:r>
          </a:p>
          <a:p>
            <a:endParaRPr lang="it-IT" sz="1250" b="1" dirty="0">
              <a:solidFill>
                <a:srgbClr val="0F62FE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ZeRO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Stage 1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partiziona solo gli stati dell’ottimizzatore. 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400" dirty="0"/>
              <a:t>🚀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come dire: “Tu tieni questa parte dei miei appunti, io tengo il resto”.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ZeRO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Stage 2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partiziona stati dell’ottimizzatore e gradienti.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400" dirty="0"/>
              <a:t>🚀 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gni GPU conserva solo una parte dei calcoli, liberando ancora più memoria.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ZeRO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Stage 3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partiziona tutto: stati dell’ottimizzatore, gradienti e parametri del modello.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400" dirty="0"/>
              <a:t>🚀 È il livello più efficiente: ogni GPU tiene solo un pezzetto del puzzle.</a:t>
            </a: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offre il massimo risparmio di memoria.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90B40-C7EE-3BDB-50FB-35C6A1275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8E655F6A-21FE-1F8F-61DE-51F9FF245EF9}"/>
              </a:ext>
            </a:extLst>
          </p:cNvPr>
          <p:cNvSpPr/>
          <p:nvPr/>
        </p:nvSpPr>
        <p:spPr>
          <a:xfrm>
            <a:off x="228600" y="252266"/>
            <a:ext cx="1747273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DeepSpeed</a:t>
            </a:r>
            <a:endParaRPr lang="en-US" sz="2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2EDF133-7888-5AF0-D89B-035CCE734265}"/>
              </a:ext>
            </a:extLst>
          </p:cNvPr>
          <p:cNvSpPr/>
          <p:nvPr/>
        </p:nvSpPr>
        <p:spPr>
          <a:xfrm>
            <a:off x="228600" y="744582"/>
            <a:ext cx="4168140" cy="40395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Altre innovazioni di </a:t>
            </a:r>
            <a:r>
              <a:rPr lang="it-IT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DeepSpeed</a:t>
            </a:r>
            <a:endParaRPr lang="it-IT" sz="1250" b="1" dirty="0">
              <a:solidFill>
                <a:srgbClr val="0F62FE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b="1" dirty="0">
              <a:solidFill>
                <a:srgbClr val="0F62FE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ZeRO-Offload</a:t>
            </a: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Sposta parte dei dati dalla GPU alla CPU, liberando ulteriormente spazio sulla GPU.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Activation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Partitioning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</a:p>
          <a:p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Durante il training, il modello genera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“attivazioni”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cioè i risultati intermedi dei calcoli che servono per aggiornare i pesi.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Queste attivazioni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occupano molta memoria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DeepSpeed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divide in parti più piccole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ne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tiene in memoria solo una parte alla volta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cancellando o spostando quelle che non servono più.</a:t>
            </a: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DeepSpeed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si limita a distribuire il calcolo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ma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gestisce la memoria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modo estremamente efficiente.</a:t>
            </a:r>
          </a:p>
        </p:txBody>
      </p:sp>
      <p:sp>
        <p:nvSpPr>
          <p:cNvPr id="31" name="Shape 28">
            <a:extLst>
              <a:ext uri="{FF2B5EF4-FFF2-40B4-BE49-F238E27FC236}">
                <a16:creationId xmlns:a16="http://schemas.microsoft.com/office/drawing/2014/main" id="{8520A849-4772-ECC0-AFAC-64F1E2986CC2}"/>
              </a:ext>
            </a:extLst>
          </p:cNvPr>
          <p:cNvSpPr/>
          <p:nvPr/>
        </p:nvSpPr>
        <p:spPr>
          <a:xfrm>
            <a:off x="4572000" y="-7620"/>
            <a:ext cx="4572000" cy="515112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C2842AA-C8B0-7EE5-F3D6-26980587EFC1}"/>
              </a:ext>
            </a:extLst>
          </p:cNvPr>
          <p:cNvSpPr txBox="1"/>
          <p:nvPr/>
        </p:nvSpPr>
        <p:spPr>
          <a:xfrm>
            <a:off x="4914900" y="744582"/>
            <a:ext cx="3886200" cy="336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DeepSpeed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non si limita a “distribuire i calcoli su più GPU” (cioè a farle lavorare insieme).</a:t>
            </a: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Fa molto di più: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decide dove mettere i dati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(GPU o CPU)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gestisce cosa tenere in memoria e cosa spostare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ottimizza ogni fase del processo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ridurre gli sprechi di risorse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📊 In pratica:</a:t>
            </a: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Permette di addestrare modelli enormi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 velocemente e con meno hardware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927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FC86D-7B2F-AF9B-7F4A-B632420CB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6B503F06-6E89-08A7-33DF-D85A14B1F8A7}"/>
              </a:ext>
            </a:extLst>
          </p:cNvPr>
          <p:cNvSpPr/>
          <p:nvPr/>
        </p:nvSpPr>
        <p:spPr>
          <a:xfrm>
            <a:off x="285750" y="285750"/>
            <a:ext cx="5102359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Caso reale di prompt engineering </a:t>
            </a:r>
            <a:endParaRPr lang="en-US" sz="2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C95BA43-D2CF-848D-BE62-A1E79A2B014C}"/>
              </a:ext>
            </a:extLst>
          </p:cNvPr>
          <p:cNvSpPr txBox="1"/>
          <p:nvPr/>
        </p:nvSpPr>
        <p:spPr>
          <a:xfrm>
            <a:off x="547255" y="866025"/>
            <a:ext cx="392776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Alleniamo ChatGPT 5 a riconoscere i tag degli elementi di nostro interesse.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89172E5-AFD2-D41C-10D8-507FF12A0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78" y="1427599"/>
            <a:ext cx="3616518" cy="343015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C45B757-40B5-FE66-0BFF-360FC2639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16" y="1557385"/>
            <a:ext cx="575878" cy="47808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B2DB851-2373-5026-5746-F57F282B8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681179"/>
            <a:ext cx="4572000" cy="189057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BBBFFB7-E13F-85CA-D5C2-47D59C28D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854960"/>
            <a:ext cx="4338651" cy="1780081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2B33D62-1734-5174-D0D6-5FF0C45B8C67}"/>
              </a:ext>
            </a:extLst>
          </p:cNvPr>
          <p:cNvSpPr txBox="1"/>
          <p:nvPr/>
        </p:nvSpPr>
        <p:spPr>
          <a:xfrm>
            <a:off x="4785360" y="2608739"/>
            <a:ext cx="3444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… chiacchiere da Chatbot </a:t>
            </a: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4BEC9FC2-63FF-DD88-0F9F-7D62B97C4F02}"/>
              </a:ext>
            </a:extLst>
          </p:cNvPr>
          <p:cNvCxnSpPr/>
          <p:nvPr/>
        </p:nvCxnSpPr>
        <p:spPr>
          <a:xfrm>
            <a:off x="4475019" y="770467"/>
            <a:ext cx="0" cy="4087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216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600" y="215383"/>
            <a:ext cx="449001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Integrazione con Transformers</a:t>
            </a:r>
            <a:endParaRPr lang="en-US" sz="24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A851EA7-21F5-FE07-E858-7CB4A89C5DF9}"/>
              </a:ext>
            </a:extLst>
          </p:cNvPr>
          <p:cNvSpPr txBox="1"/>
          <p:nvPr/>
        </p:nvSpPr>
        <p:spPr>
          <a:xfrm>
            <a:off x="228600" y="1062841"/>
            <a:ext cx="5238750" cy="336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ecosistema connesso:</a:t>
            </a: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Sia Axolotl che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DeepSpeed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sono progettati per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integrarsi perfettamente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 l’ecosistema di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Hugging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Face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il punto di riferimento per i modelli open-source.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Compatibilità con </a:t>
            </a:r>
            <a:r>
              <a:rPr lang="it-IT" sz="125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transformers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libreria </a:t>
            </a:r>
            <a:r>
              <a:rPr lang="it-IT" sz="125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transformers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Hugging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Face fornisce un’interfaccia standard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caricare e utilizzare migliaia di modelli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-addestrati.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Axolotl utilizza questa libreria per scaricare e gestire i modelli specificati nel file YAML.</a:t>
            </a: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DeepSpeed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invece, si integra con il </a:t>
            </a:r>
            <a:r>
              <a:rPr lang="it-IT" sz="125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Trainer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Hugging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Face, una classe che gestisce l’intero ciclo di training.</a:t>
            </a:r>
          </a:p>
        </p:txBody>
      </p:sp>
      <p:pic>
        <p:nvPicPr>
          <p:cNvPr id="23" name="Immagine 22" descr="Immagine che contiene schermata, Arte frattale, luce&#10;&#10;Il contenuto generato dall'IA potrebbe non essere corretto.">
            <a:extLst>
              <a:ext uri="{FF2B5EF4-FFF2-40B4-BE49-F238E27FC236}">
                <a16:creationId xmlns:a16="http://schemas.microsoft.com/office/drawing/2014/main" id="{4B3B7494-CB77-8A64-A2E9-B52D46583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53101" y="1587015"/>
            <a:ext cx="2632384" cy="196947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A4253C9-639F-EB96-FFEC-1EEB5E7236E1}"/>
              </a:ext>
            </a:extLst>
          </p:cNvPr>
          <p:cNvSpPr txBox="1"/>
          <p:nvPr/>
        </p:nvSpPr>
        <p:spPr>
          <a:xfrm>
            <a:off x="0" y="5155257"/>
            <a:ext cx="37747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diversamenteintelligente.wordpress.com/category/21-grammi/page/8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-nd/3.0/"/>
              </a:rPr>
              <a:t>CC BY-NC-ND</a:t>
            </a:r>
            <a:endParaRPr lang="it-IT" sz="9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42062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4434832" y="118586"/>
            <a:ext cx="4480554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Integrazione con Transformers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4434832" y="710580"/>
            <a:ext cx="4023354" cy="42319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Workflow di un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progetto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fine-tuning: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seleziona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un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pre-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allenato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da Hugging Face Hub (es. </a:t>
            </a:r>
            <a:r>
              <a:rPr lang="en-US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meta-llama/Llama-2-7b-chat-hf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e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prepara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dataset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secondo uno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degli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standard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supportati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 crea il </a:t>
            </a:r>
            <a:r>
              <a:rPr lang="en-US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file config.yml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Axolotl, specificando modello, dataset e parametri di training.</a:t>
            </a:r>
          </a:p>
          <a:p>
            <a:pPr marL="342900" indent="-342900">
              <a:buFont typeface="+mj-lt"/>
              <a:buAutoNum type="arabicPeriod"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All'interno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file si possono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abilitare le ottimizzazioni di DeepSpeed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(es. specificando lo stage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ZeRO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Avvio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training con un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comando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come: </a:t>
            </a:r>
            <a:r>
              <a:rPr lang="en-US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accelerate launch -m </a:t>
            </a:r>
            <a:r>
              <a:rPr lang="en-US" sz="1250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axolotl.cli.train</a:t>
            </a:r>
            <a:r>
              <a:rPr lang="en-US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my_config.yml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Axolotl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legge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configurazione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carica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dataset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usando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transformers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applica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ottimizzazioni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DeepSpeed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gestisce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ciclo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training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distribuito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74AC098E-1656-096A-413C-4D798DEAC544}"/>
              </a:ext>
            </a:extLst>
          </p:cNvPr>
          <p:cNvSpPr/>
          <p:nvPr/>
        </p:nvSpPr>
        <p:spPr>
          <a:xfrm>
            <a:off x="0" y="1"/>
            <a:ext cx="4206218" cy="5143499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F6E7A20-E762-F7E3-6EA8-991A90AE6FC7}"/>
              </a:ext>
            </a:extLst>
          </p:cNvPr>
          <p:cNvSpPr/>
          <p:nvPr/>
        </p:nvSpPr>
        <p:spPr>
          <a:xfrm>
            <a:off x="2253510" y="1781460"/>
            <a:ext cx="1876530" cy="984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35D4E97-0907-C85F-FC64-9520F61BF3A2}"/>
              </a:ext>
            </a:extLst>
          </p:cNvPr>
          <p:cNvSpPr txBox="1"/>
          <p:nvPr/>
        </p:nvSpPr>
        <p:spPr>
          <a:xfrm>
            <a:off x="144781" y="272535"/>
            <a:ext cx="339852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9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Axolotl.yml</a:t>
            </a: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(File YAML)</a:t>
            </a:r>
          </a:p>
          <a:p>
            <a:endParaRPr lang="it-IT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modello di partenza</a:t>
            </a:r>
            <a:endParaRPr lang="it-IT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base_model</a:t>
            </a:r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meta-</a:t>
            </a:r>
            <a:r>
              <a:rPr lang="it-IT" sz="9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llama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/Llama-2-7b-chat-hf   </a:t>
            </a:r>
          </a:p>
          <a:p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percorso del dataset di training</a:t>
            </a:r>
            <a:endParaRPr lang="it-IT" sz="900" b="1" dirty="0">
              <a:solidFill>
                <a:srgbClr val="0F62FE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dataset: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./dataset</a:t>
            </a:r>
          </a:p>
          <a:p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dove salvare il modello fine-</a:t>
            </a:r>
            <a:r>
              <a:rPr lang="it-IT" sz="90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tunato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                      </a:t>
            </a:r>
          </a:p>
          <a:p>
            <a:r>
              <a:rPr lang="it-IT" sz="90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output_dir</a:t>
            </a:r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./output</a:t>
            </a:r>
            <a:endParaRPr lang="it-IT" sz="90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impostazioni </a:t>
            </a:r>
            <a:r>
              <a:rPr lang="it-IT" sz="90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LoRA</a:t>
            </a:r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(fine-tuning leggero)</a:t>
            </a:r>
            <a:endParaRPr lang="it-IT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lora:</a:t>
            </a:r>
          </a:p>
          <a:p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</a:t>
            </a:r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</a:t>
            </a:r>
            <a:r>
              <a:rPr lang="it-IT" sz="90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rank</a:t>
            </a:r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delle matrici aggiuntive</a:t>
            </a:r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</a:p>
          <a:p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r: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8 </a:t>
            </a:r>
          </a:p>
          <a:p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</a:t>
            </a:r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scala di apprendimento </a:t>
            </a:r>
            <a:r>
              <a:rPr lang="it-IT" sz="90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LoRA</a:t>
            </a:r>
            <a:endParaRPr lang="it-IT" sz="9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alpha: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16</a:t>
            </a:r>
          </a:p>
          <a:p>
            <a:r>
              <a:rPr lang="it-IT" sz="9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</a:t>
            </a:r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probabilità di dropout</a:t>
            </a:r>
          </a:p>
          <a:p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dropout: 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0.05</a:t>
            </a:r>
            <a:endParaRPr lang="it-IT" sz="900" b="1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900" b="1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parametri principali di training</a:t>
            </a:r>
            <a:endParaRPr lang="it-IT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training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r>
              <a:rPr lang="it-IT" sz="9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numero di epoche</a:t>
            </a:r>
          </a:p>
          <a:p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  <a:r>
              <a:rPr lang="it-IT" sz="90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epochs</a:t>
            </a:r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 </a:t>
            </a:r>
          </a:p>
          <a:p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dimensione batch</a:t>
            </a:r>
            <a:endParaRPr lang="it-IT" sz="9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  <a:r>
              <a:rPr lang="it-IT" sz="90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batch_size</a:t>
            </a:r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</a:t>
            </a:r>
          </a:p>
          <a:p>
            <a:r>
              <a:rPr lang="it-IT" sz="9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learning rate</a:t>
            </a:r>
          </a:p>
          <a:p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  <a:r>
              <a:rPr lang="it-IT" sz="90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lr</a:t>
            </a:r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2e-4</a:t>
            </a:r>
            <a:endParaRPr lang="it-IT" sz="90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ottimizzazioni di memoria</a:t>
            </a:r>
            <a:endParaRPr lang="it-IT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deepspeed</a:t>
            </a:r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  <a:endParaRPr lang="it-IT" sz="90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  <a:r>
              <a:rPr lang="it-IT" sz="90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zero_optimization</a:t>
            </a:r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</a:t>
            </a:r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livello di </a:t>
            </a:r>
            <a:r>
              <a:rPr lang="it-IT" sz="90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ZeRO</a:t>
            </a:r>
            <a:r>
              <a:rPr lang="it-IT" sz="9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(1-3)</a:t>
            </a:r>
            <a:endParaRPr lang="it-IT" sz="900" b="1" dirty="0">
              <a:solidFill>
                <a:srgbClr val="0F62FE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</a:t>
            </a:r>
            <a:r>
              <a:rPr lang="it-IT" sz="9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stage: </a:t>
            </a: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</a:t>
            </a:r>
            <a:endParaRPr lang="it-IT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F7E31E-DE52-ADAA-8046-BBA0F3610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3511" y="1781460"/>
            <a:ext cx="195270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quanta parte del modello viene aggiornata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alpha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quanto forti sono le modifiche apprese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dropout</a:t>
            </a:r>
            <a:r>
              <a:rPr kumimoji="0" lang="it-IT" altLang="it-IT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quanta “casualità” aggiungo per evitare </a:t>
            </a:r>
            <a:r>
              <a:rPr kumimoji="0" lang="it-IT" altLang="it-IT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overfitting</a:t>
            </a:r>
            <a:endParaRPr kumimoji="0" lang="it-IT" altLang="it-IT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683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8600" y="253740"/>
            <a:ext cx="4066819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Benefici per modelli grandi </a:t>
            </a:r>
            <a:endParaRPr lang="en-US" sz="2400" dirty="0"/>
          </a:p>
        </p:txBody>
      </p:sp>
      <p:sp>
        <p:nvSpPr>
          <p:cNvPr id="26" name="Shape 23"/>
          <p:cNvSpPr/>
          <p:nvPr/>
        </p:nvSpPr>
        <p:spPr>
          <a:xfrm>
            <a:off x="5394982" y="0"/>
            <a:ext cx="3749018" cy="5268348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01938A76-02FC-DCC7-B639-4AF6BED3B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28499"/>
            <a:ext cx="4848583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Efficienza: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 sfrutta al massimo l’hardware disponibile.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DeepSpeed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può aumentare le prestazioni (throughput) fino a 15 volte.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Riduzione dei costi: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Allenare modelli più grandi con meno GPU comporta un risparmio diretto sui costi di cloud computing o sull’acquisto di hardware.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Riduzione dei tempi: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training più veloce permette di iterare rapidamente, sperimentare di più e raggiungere prima il risultato desiderato.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Accessibilità: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Progetti che prima richiedevano grandi laboratori di ricerca con budget milionari diventano oggi realizzabili anche da piccoli team o singoli sviluppatori.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55D57A32-105C-43DF-0DDC-C26CDAD7F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766" y="962025"/>
            <a:ext cx="3219450" cy="32194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tangolo 29">
            <a:extLst>
              <a:ext uri="{FF2B5EF4-FFF2-40B4-BE49-F238E27FC236}">
                <a16:creationId xmlns:a16="http://schemas.microsoft.com/office/drawing/2014/main" id="{1B667DEE-439D-7E66-55EF-199FBB65D803}"/>
              </a:ext>
            </a:extLst>
          </p:cNvPr>
          <p:cNvSpPr/>
          <p:nvPr/>
        </p:nvSpPr>
        <p:spPr>
          <a:xfrm>
            <a:off x="0" y="4000500"/>
            <a:ext cx="9158287" cy="8936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604C192D-8E10-B9D4-662E-F94083BF2D5F}"/>
              </a:ext>
            </a:extLst>
          </p:cNvPr>
          <p:cNvSpPr/>
          <p:nvPr/>
        </p:nvSpPr>
        <p:spPr>
          <a:xfrm>
            <a:off x="0" y="3028950"/>
            <a:ext cx="9144000" cy="9715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B6026676-85FC-7112-D128-2BACA2E50394}"/>
              </a:ext>
            </a:extLst>
          </p:cNvPr>
          <p:cNvSpPr/>
          <p:nvPr/>
        </p:nvSpPr>
        <p:spPr>
          <a:xfrm>
            <a:off x="0" y="2314575"/>
            <a:ext cx="9144000" cy="71437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74370AB9-7F62-6F68-A1F6-885F72A6C0D9}"/>
              </a:ext>
            </a:extLst>
          </p:cNvPr>
          <p:cNvSpPr/>
          <p:nvPr/>
        </p:nvSpPr>
        <p:spPr>
          <a:xfrm>
            <a:off x="0" y="1695450"/>
            <a:ext cx="9144000" cy="619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597827C-52F8-8555-F2E3-1277BC290C31}"/>
              </a:ext>
            </a:extLst>
          </p:cNvPr>
          <p:cNvSpPr/>
          <p:nvPr/>
        </p:nvSpPr>
        <p:spPr>
          <a:xfrm>
            <a:off x="0" y="649113"/>
            <a:ext cx="9144000" cy="10463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28600" y="215384"/>
            <a:ext cx="457176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Demo concettuale del workflow</a:t>
            </a:r>
            <a:endParaRPr lang="en-US" sz="24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D5A4E03-7E3F-6159-3237-CF47680E1F86}"/>
              </a:ext>
            </a:extLst>
          </p:cNvPr>
          <p:cNvSpPr txBox="1"/>
          <p:nvPr/>
        </p:nvSpPr>
        <p:spPr>
          <a:xfrm>
            <a:off x="228600" y="801841"/>
            <a:ext cx="8715375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1. Input: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modello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-addestrato (es. </a:t>
            </a:r>
            <a:r>
              <a:rPr lang="it-IT" sz="125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Llama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2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dataset personalizzato (es. email di customer service)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file di configurazione YAML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2. Setup (Axolotl):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Axolotl legge il file YAML e prepara automaticamente l’ambiente di addestramento.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3. Ottimizzazione (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DeepSpeed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DeepSpeed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gestisce in modo efficiente le risorse, suddividendo il modello, i gradienti e gli stati dell’ottimizzatore tra tutte le GPU disponibili (tecnica </a:t>
            </a:r>
            <a:r>
              <a:rPr lang="it-IT" sz="125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ZeRO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4. Training Loop (Distribuito):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L’addestramento inizia: ogni GPU elabora una porzione dei dati.</a:t>
            </a: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gradienti vengono calcolati e sincronizzati tra le GPU in modo ottimizzato.</a:t>
            </a: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viene progressivamente aggiornato.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5. Output: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 ottiene un nuovo modello “adattato” (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fine-</a:t>
            </a:r>
            <a:r>
              <a:rPr lang="it-IT" sz="125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tuned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), capace di comprendere e generare testo simile al dataset fornito — ad esempio, un chatbot che risponde come un operatore di customer service.</a:t>
            </a:r>
          </a:p>
        </p:txBody>
      </p: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3B8A1DD8-79EB-E053-027E-2C7A66684BE1}"/>
              </a:ext>
            </a:extLst>
          </p:cNvPr>
          <p:cNvCxnSpPr/>
          <p:nvPr/>
        </p:nvCxnSpPr>
        <p:spPr>
          <a:xfrm>
            <a:off x="0" y="169545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E0D1ED6B-8C3A-972B-01E1-1204EB481D1F}"/>
              </a:ext>
            </a:extLst>
          </p:cNvPr>
          <p:cNvCxnSpPr/>
          <p:nvPr/>
        </p:nvCxnSpPr>
        <p:spPr>
          <a:xfrm>
            <a:off x="0" y="2333625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FDBAEA3-F054-0059-20F3-1852E93B8F59}"/>
              </a:ext>
            </a:extLst>
          </p:cNvPr>
          <p:cNvCxnSpPr/>
          <p:nvPr/>
        </p:nvCxnSpPr>
        <p:spPr>
          <a:xfrm>
            <a:off x="0" y="302895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67C2928F-7C2F-4590-0191-61353CEF60FD}"/>
              </a:ext>
            </a:extLst>
          </p:cNvPr>
          <p:cNvCxnSpPr/>
          <p:nvPr/>
        </p:nvCxnSpPr>
        <p:spPr>
          <a:xfrm>
            <a:off x="14287" y="399317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9275F179-25A6-3C11-EB29-14630E4A97E9}"/>
              </a:ext>
            </a:extLst>
          </p:cNvPr>
          <p:cNvCxnSpPr/>
          <p:nvPr/>
        </p:nvCxnSpPr>
        <p:spPr>
          <a:xfrm>
            <a:off x="14287" y="4894109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11B63A04-8870-7890-7E95-AFE6CEC87D2B}"/>
              </a:ext>
            </a:extLst>
          </p:cNvPr>
          <p:cNvCxnSpPr/>
          <p:nvPr/>
        </p:nvCxnSpPr>
        <p:spPr>
          <a:xfrm>
            <a:off x="0" y="64911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215243" y="284076"/>
            <a:ext cx="2055050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</a:t>
            </a:r>
            <a:r>
              <a:rPr lang="en-US" sz="225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riassumere</a:t>
            </a:r>
            <a:endParaRPr lang="en-US" sz="2250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6B66664-146C-1BCB-D39E-B92F9017D5B6}"/>
              </a:ext>
            </a:extLst>
          </p:cNvPr>
          <p:cNvSpPr txBox="1"/>
          <p:nvPr/>
        </p:nvSpPr>
        <p:spPr>
          <a:xfrm>
            <a:off x="215243" y="944802"/>
            <a:ext cx="3832501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Axolotl: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Rappresenta la “porta d’ingresso” al fine-tuning: semplifica il processo grazie a configurazioni YAML intuitive.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Punti di forza: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facilità d’uso, setup rapido e ampia compatibilità con modelli open-source.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Quando usarlo: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avviare rapidamente un fine-tuning senza scrivere codice complesso.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E9E9D16-715B-C2E6-C3EB-D1509EAE5055}"/>
              </a:ext>
            </a:extLst>
          </p:cNvPr>
          <p:cNvSpPr txBox="1"/>
          <p:nvPr/>
        </p:nvSpPr>
        <p:spPr>
          <a:xfrm>
            <a:off x="4779263" y="944802"/>
            <a:ext cx="4149494" cy="374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DeepSpeed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il “motore” ad alte prestazioni che ottimizza l’addestramento distribuito, permettendo di gestire modelli di grandi dimensioni in modo efficiente.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Punti di forza 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efficienza nella gestione della memoria, elevata scalabilità e riduzione dei costi di calcolo.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Quando usarlo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è troppo grande per una singola GPU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training risulta troppo lento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oppure vuoi ridurre i costi e ottimizzare il calcolo distribuito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C3E45-268D-E9CC-94BF-B135C8E32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6849008-0506-5679-C2A0-59838D07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AB6657A-3F1A-FFB4-6C83-B2001785E325}"/>
              </a:ext>
            </a:extLst>
          </p:cNvPr>
          <p:cNvSpPr/>
          <p:nvPr/>
        </p:nvSpPr>
        <p:spPr>
          <a:xfrm>
            <a:off x="1568774" y="2234125"/>
            <a:ext cx="6006452" cy="675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Grazie per </a:t>
            </a:r>
            <a:r>
              <a:rPr lang="en-US" sz="4388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l’attenzione</a:t>
            </a:r>
            <a:endParaRPr lang="en-US" sz="4388" dirty="0"/>
          </a:p>
        </p:txBody>
      </p:sp>
      <p:sp>
        <p:nvSpPr>
          <p:cNvPr id="4" name="CasellaDiTesto 6">
            <a:extLst>
              <a:ext uri="{FF2B5EF4-FFF2-40B4-BE49-F238E27FC236}">
                <a16:creationId xmlns:a16="http://schemas.microsoft.com/office/drawing/2014/main" id="{7C4A56FD-E547-FC27-B671-8924C052A65B}"/>
              </a:ext>
            </a:extLst>
          </p:cNvPr>
          <p:cNvSpPr txBox="1"/>
          <p:nvPr/>
        </p:nvSpPr>
        <p:spPr>
          <a:xfrm>
            <a:off x="7273637" y="4644509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6815A0F-D50A-FC56-4BC9-B4D2755F0617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5300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37B9D-A11D-0DC5-6531-ADC43E860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D8D1C6F9-2384-DB2E-3097-045E8CADBA73}"/>
              </a:ext>
            </a:extLst>
          </p:cNvPr>
          <p:cNvSpPr/>
          <p:nvPr/>
        </p:nvSpPr>
        <p:spPr>
          <a:xfrm>
            <a:off x="285750" y="285750"/>
            <a:ext cx="5102359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Caso reale di prompt engineering </a:t>
            </a:r>
            <a:endParaRPr lang="en-US" sz="2400" dirty="0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A0B4E548-8E32-33B9-F764-549CE15DA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7" y="944957"/>
            <a:ext cx="4253512" cy="175887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38E42697-F097-495E-9662-3F3C01F41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7" y="3118739"/>
            <a:ext cx="4036419" cy="165608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9CCE5C5-EA22-E2F1-A060-72AB18E301F7}"/>
              </a:ext>
            </a:extLst>
          </p:cNvPr>
          <p:cNvSpPr txBox="1"/>
          <p:nvPr/>
        </p:nvSpPr>
        <p:spPr>
          <a:xfrm>
            <a:off x="282017" y="2872517"/>
            <a:ext cx="2975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… chiacchiere da Chatbot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2688F5C-273A-A3FB-25AC-EC3268FCE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4710" y="944957"/>
            <a:ext cx="4276916" cy="1914363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ABEFEA78-3666-A8C1-DA44-CB73277AF5B8}"/>
              </a:ext>
            </a:extLst>
          </p:cNvPr>
          <p:cNvSpPr/>
          <p:nvPr/>
        </p:nvSpPr>
        <p:spPr>
          <a:xfrm>
            <a:off x="5339861" y="2225919"/>
            <a:ext cx="1482969" cy="345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E98247-DB00-B9CA-60F3-B4F5E5B7A703}"/>
              </a:ext>
            </a:extLst>
          </p:cNvPr>
          <p:cNvSpPr txBox="1"/>
          <p:nvPr/>
        </p:nvSpPr>
        <p:spPr>
          <a:xfrm>
            <a:off x="4730925" y="2592424"/>
            <a:ext cx="336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Allucinazione!</a:t>
            </a:r>
          </a:p>
          <a:p>
            <a:r>
              <a:rPr lang="it-IT" sz="800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numeri non corrispondono ai valori corretti</a:t>
            </a:r>
          </a:p>
          <a:p>
            <a:endParaRPr lang="it-IT" sz="800" dirty="0">
              <a:solidFill>
                <a:srgbClr val="FF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Devo insegnare a ChatGPT come riconoscere gli elementi visivi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6A7A7F2-23AC-C090-6EEC-BFD703DFB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3016" y="3226756"/>
            <a:ext cx="3695549" cy="1499805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11C7368E-7938-98A9-FCA1-9AC17EFAA73F}"/>
              </a:ext>
            </a:extLst>
          </p:cNvPr>
          <p:cNvCxnSpPr/>
          <p:nvPr/>
        </p:nvCxnSpPr>
        <p:spPr>
          <a:xfrm>
            <a:off x="4475019" y="770467"/>
            <a:ext cx="0" cy="4087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746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9B7A5-5179-3DB6-EFBF-F3C287BFF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7F2F6DA7-F2F9-16D5-B0C1-FB7DED64153E}"/>
              </a:ext>
            </a:extLst>
          </p:cNvPr>
          <p:cNvSpPr/>
          <p:nvPr/>
        </p:nvSpPr>
        <p:spPr>
          <a:xfrm>
            <a:off x="285750" y="285750"/>
            <a:ext cx="5102359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Caso reale di prompt engineering </a:t>
            </a:r>
            <a:endParaRPr lang="en-US" sz="24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9521EE9-65F3-377A-333D-2EFA5C62A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1" y="880480"/>
            <a:ext cx="4276916" cy="1914363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A82404CC-02BC-46E9-255D-825507F09541}"/>
              </a:ext>
            </a:extLst>
          </p:cNvPr>
          <p:cNvSpPr/>
          <p:nvPr/>
        </p:nvSpPr>
        <p:spPr>
          <a:xfrm>
            <a:off x="773722" y="2161442"/>
            <a:ext cx="1482969" cy="345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9B9F979-CBA1-08C1-CF9A-E07DDA823300}"/>
              </a:ext>
            </a:extLst>
          </p:cNvPr>
          <p:cNvSpPr txBox="1"/>
          <p:nvPr/>
        </p:nvSpPr>
        <p:spPr>
          <a:xfrm>
            <a:off x="164786" y="2527947"/>
            <a:ext cx="3363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Allucinazione!</a:t>
            </a:r>
          </a:p>
          <a:p>
            <a:r>
              <a:rPr lang="it-IT" sz="800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numeri non corrispondono ai valori corretti</a:t>
            </a:r>
          </a:p>
          <a:p>
            <a:endParaRPr lang="it-IT" sz="800" dirty="0">
              <a:solidFill>
                <a:srgbClr val="FF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Devo insegnare a ChatGPT come riconoscere gli elementi visivi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4C9282F-0B70-7967-353B-BDC53BF0F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77" y="3162279"/>
            <a:ext cx="3695549" cy="149980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EAACC8D-2DD7-E614-0436-91ABD05730E6}"/>
              </a:ext>
            </a:extLst>
          </p:cNvPr>
          <p:cNvSpPr txBox="1"/>
          <p:nvPr/>
        </p:nvSpPr>
        <p:spPr>
          <a:xfrm>
            <a:off x="5388109" y="757369"/>
            <a:ext cx="2975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… chiacchiere da Chatbot 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C9C233D-02C2-1CCE-3150-40CBF5C14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774" y="1100647"/>
            <a:ext cx="3563837" cy="106079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6F22E92-5A60-98A2-D591-7367C8F84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3762" y="2161442"/>
            <a:ext cx="3363860" cy="2098148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1528FB-5AC9-569C-14DD-846C2E998C7A}"/>
              </a:ext>
            </a:extLst>
          </p:cNvPr>
          <p:cNvSpPr txBox="1"/>
          <p:nvPr/>
        </p:nvSpPr>
        <p:spPr>
          <a:xfrm>
            <a:off x="5388107" y="4412126"/>
            <a:ext cx="29751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… riconosce alcuni tag correttamente (list, singleton), ma il risultato non è ancora soddisfacente 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AC3ACD7E-B6F5-A368-A445-6BA2AF18C44E}"/>
              </a:ext>
            </a:extLst>
          </p:cNvPr>
          <p:cNvCxnSpPr/>
          <p:nvPr/>
        </p:nvCxnSpPr>
        <p:spPr>
          <a:xfrm>
            <a:off x="4475019" y="770467"/>
            <a:ext cx="0" cy="4087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63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AC737-B717-2FEA-465F-DAA5425FB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>
            <a:extLst>
              <a:ext uri="{FF2B5EF4-FFF2-40B4-BE49-F238E27FC236}">
                <a16:creationId xmlns:a16="http://schemas.microsoft.com/office/drawing/2014/main" id="{CDDB2E09-A843-6621-0C15-314FB3D441F3}"/>
              </a:ext>
            </a:extLst>
          </p:cNvPr>
          <p:cNvSpPr/>
          <p:nvPr/>
        </p:nvSpPr>
        <p:spPr>
          <a:xfrm>
            <a:off x="285750" y="285750"/>
            <a:ext cx="5102359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Caso reale di prompt engineering </a:t>
            </a:r>
            <a:endParaRPr lang="en-US" sz="24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A81735-61AF-DE5E-C458-8959C1A01F6D}"/>
              </a:ext>
            </a:extLst>
          </p:cNvPr>
          <p:cNvSpPr txBox="1"/>
          <p:nvPr/>
        </p:nvSpPr>
        <p:spPr>
          <a:xfrm>
            <a:off x="389389" y="757369"/>
            <a:ext cx="2975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… chiacchiere da Chatbot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ED6CC94-1816-A9D1-C84B-D28555B940E2}"/>
              </a:ext>
            </a:extLst>
          </p:cNvPr>
          <p:cNvSpPr txBox="1"/>
          <p:nvPr/>
        </p:nvSpPr>
        <p:spPr>
          <a:xfrm>
            <a:off x="389389" y="1105877"/>
            <a:ext cx="29751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Nuovo approccio: dividiamo il task in più parti (prima riconosciamo gli oggetti, poi li contiamo)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1B56A8EB-3D86-7A6E-A282-D3AAC5CA5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89" y="1659875"/>
            <a:ext cx="2875822" cy="234950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2EACF135-A116-18D8-EDB8-44C46A183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80479"/>
            <a:ext cx="3873411" cy="2669302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4045435-CA93-2636-8E3F-F9C6D1438807}"/>
              </a:ext>
            </a:extLst>
          </p:cNvPr>
          <p:cNvSpPr txBox="1"/>
          <p:nvPr/>
        </p:nvSpPr>
        <p:spPr>
          <a:xfrm>
            <a:off x="4572000" y="3995774"/>
            <a:ext cx="29751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… chiacchiere da Chatbot 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301905BF-0A49-227E-6B99-E46AE92B2898}"/>
              </a:ext>
            </a:extLst>
          </p:cNvPr>
          <p:cNvCxnSpPr/>
          <p:nvPr/>
        </p:nvCxnSpPr>
        <p:spPr>
          <a:xfrm>
            <a:off x="4475019" y="770467"/>
            <a:ext cx="0" cy="4087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686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7891</Words>
  <Application>Microsoft Office PowerPoint</Application>
  <PresentationFormat>Presentazione su schermo (16:9)</PresentationFormat>
  <Paragraphs>1009</Paragraphs>
  <Slides>65</Slides>
  <Notes>65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65</vt:i4>
      </vt:variant>
    </vt:vector>
  </HeadingPairs>
  <TitlesOfParts>
    <vt:vector size="70" baseType="lpstr">
      <vt:lpstr>Arial</vt:lpstr>
      <vt:lpstr>Noto Sans</vt:lpstr>
      <vt:lpstr>ui-monospace</vt:lpstr>
      <vt:lpstr>Wingdings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nazads</cp:lastModifiedBy>
  <cp:revision>100</cp:revision>
  <dcterms:created xsi:type="dcterms:W3CDTF">2025-09-27T12:46:51Z</dcterms:created>
  <dcterms:modified xsi:type="dcterms:W3CDTF">2025-10-29T19:51:43Z</dcterms:modified>
</cp:coreProperties>
</file>